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2" r:id="rId4"/>
    <p:sldMasterId id="2147484583" r:id="rId5"/>
  </p:sldMasterIdLst>
  <p:notesMasterIdLst>
    <p:notesMasterId r:id="rId39"/>
  </p:notesMasterIdLst>
  <p:handoutMasterIdLst>
    <p:handoutMasterId r:id="rId40"/>
  </p:handoutMasterIdLst>
  <p:sldIdLst>
    <p:sldId id="290" r:id="rId6"/>
    <p:sldId id="831" r:id="rId7"/>
    <p:sldId id="300" r:id="rId8"/>
    <p:sldId id="1114" r:id="rId9"/>
    <p:sldId id="308" r:id="rId10"/>
    <p:sldId id="1083" r:id="rId11"/>
    <p:sldId id="1111" r:id="rId12"/>
    <p:sldId id="1104" r:id="rId13"/>
    <p:sldId id="319" r:id="rId14"/>
    <p:sldId id="1105" r:id="rId15"/>
    <p:sldId id="450" r:id="rId16"/>
    <p:sldId id="1106" r:id="rId17"/>
    <p:sldId id="492" r:id="rId18"/>
    <p:sldId id="1097" r:id="rId19"/>
    <p:sldId id="302" r:id="rId20"/>
    <p:sldId id="1084" r:id="rId21"/>
    <p:sldId id="1116" r:id="rId22"/>
    <p:sldId id="1069" r:id="rId23"/>
    <p:sldId id="1088" r:id="rId24"/>
    <p:sldId id="1107" r:id="rId25"/>
    <p:sldId id="1087" r:id="rId26"/>
    <p:sldId id="1072" r:id="rId27"/>
    <p:sldId id="1110" r:id="rId28"/>
    <p:sldId id="507" r:id="rId29"/>
    <p:sldId id="1081" r:id="rId30"/>
    <p:sldId id="318" r:id="rId31"/>
    <p:sldId id="1080" r:id="rId32"/>
    <p:sldId id="314" r:id="rId33"/>
    <p:sldId id="1112" r:id="rId34"/>
    <p:sldId id="1117" r:id="rId35"/>
    <p:sldId id="1113" r:id="rId36"/>
    <p:sldId id="1118" r:id="rId37"/>
    <p:sldId id="965" r:id="rId38"/>
  </p:sldIdLst>
  <p:sldSz cx="12192000" cy="6858000"/>
  <p:notesSz cx="6608763" cy="86868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505A8820-08C4-48A1-8B82-F77B3609CC2C}">
          <p14:sldIdLst>
            <p14:sldId id="290"/>
            <p14:sldId id="831"/>
            <p14:sldId id="300"/>
            <p14:sldId id="1114"/>
            <p14:sldId id="308"/>
            <p14:sldId id="1083"/>
            <p14:sldId id="1111"/>
            <p14:sldId id="1104"/>
            <p14:sldId id="319"/>
            <p14:sldId id="1105"/>
            <p14:sldId id="450"/>
            <p14:sldId id="1106"/>
            <p14:sldId id="492"/>
            <p14:sldId id="1097"/>
            <p14:sldId id="302"/>
            <p14:sldId id="1084"/>
            <p14:sldId id="1116"/>
            <p14:sldId id="1069"/>
            <p14:sldId id="1088"/>
            <p14:sldId id="1107"/>
            <p14:sldId id="1087"/>
            <p14:sldId id="1072"/>
            <p14:sldId id="1110"/>
            <p14:sldId id="507"/>
            <p14:sldId id="1081"/>
            <p14:sldId id="318"/>
            <p14:sldId id="1080"/>
            <p14:sldId id="314"/>
            <p14:sldId id="1112"/>
            <p14:sldId id="1117"/>
            <p14:sldId id="1113"/>
            <p14:sldId id="1118"/>
            <p14:sldId id="9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444F0C-5EA1-B13C-315B-3582FE73E6E7}" name="Sandy Picken" initials="SP" userId="S::01477364@wf.uct.ac.za::756cb482-2aa9-4d33-b850-b1d09ac2f081" providerId="AD"/>
  <p188:author id="{02604B5E-2D5B-36B3-54D1-970B2DAD8221}" name="Moore, Brittany (CDC/GHC/DGHT)" initials="MB(" userId="S::irh6@cdc.gov::86e6a2e6-a845-4909-921e-7233e3919f64" providerId="AD"/>
  <p188:author id="{3C2A7664-2BCD-4825-AD04-06E0E12996D4}" name="Steve Graham" initials="SG" userId="9ZQ/FVudOgZZRKgS4JN0qp0ch03TXHcDPRElb5S9/CA=" providerId="None"/>
  <p188:author id="{3207E277-FB42-9D7B-EE42-9E28210E9F5A}" name="Doyle, Joshua (CDC/GHC/DGHT)" initials="DJ(" userId="S::xzd2@cdc.gov::2697de26-1f80-4358-bc36-cc027e069591" providerId="AD"/>
  <p188:author id="{0DC2B682-9CF8-8C39-B0BE-33815604BB9A}" name="Stella Zawedde-Muyanja" initials="SZ" userId="sRdOZcX/BYvW886C99gNFWxmr04T2duLW45HLSALr94=" providerId="None"/>
  <p188:author id="{D34D458E-E126-5E74-D649-AA831B8A9A5F}" name="Sandy Picken" initials="SP" userId="c2bab9d4b90a283e" providerId="Windows Live"/>
  <p188:author id="{431ECB9D-523D-D85F-3A7E-131CFD64FDA6}" name="Steve Graham" initials="SG" userId="S::grahams@rch.org.au::2c4e7b31-3d18-410c-a2e6-746301e9fbe5" providerId="AD"/>
  <p188:author id="{BD7EE4DF-E007-E810-4A0B-2587B7D204FC}" name="Stephen Graham" initials="SG" userId="S::smgraham@unimelb.edu.au::6166ad7f-427a-4713-a34d-1ebdb90042fe" providerId="AD"/>
  <p188:author id="{17FA45EA-3A75-5232-FDCB-2539ACC9AE1A}" name="Riitta Dlodlo" initials="RD" userId="S::rdlodlo@theunion.org::8e9641ca-a6b1-4049-9e7a-e151bd1d4b6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ina Casenghi" initials="MC" lastIdx="2" clrIdx="0">
    <p:extLst>
      <p:ext uri="{19B8F6BF-5375-455C-9EA6-DF929625EA0E}">
        <p15:presenceInfo xmlns:p15="http://schemas.microsoft.com/office/powerpoint/2012/main" userId="Martina Casenghi" providerId="None"/>
      </p:ext>
    </p:extLst>
  </p:cmAuthor>
  <p:cmAuthor id="2" name="Marianne Gaye-Ayrault" initials="MG" lastIdx="3" clrIdx="1">
    <p:extLst>
      <p:ext uri="{19B8F6BF-5375-455C-9EA6-DF929625EA0E}">
        <p15:presenceInfo xmlns:p15="http://schemas.microsoft.com/office/powerpoint/2012/main" userId="Marianne Gaye-Ayraul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814"/>
    <a:srgbClr val="0077C8"/>
    <a:srgbClr val="043673"/>
    <a:srgbClr val="DBF2FD"/>
    <a:srgbClr val="D9D9D9"/>
    <a:srgbClr val="71A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173" autoAdjust="0"/>
    <p:restoredTop sz="71308" autoAdjust="0"/>
  </p:normalViewPr>
  <p:slideViewPr>
    <p:cSldViewPr snapToGrid="0" showGuides="1">
      <p:cViewPr varScale="1">
        <p:scale>
          <a:sx n="55" d="100"/>
          <a:sy n="55" d="100"/>
        </p:scale>
        <p:origin x="1800" y="48"/>
      </p:cViewPr>
      <p:guideLst/>
    </p:cSldViewPr>
  </p:slideViewPr>
  <p:notesTextViewPr>
    <p:cViewPr>
      <p:scale>
        <a:sx n="75" d="100"/>
        <a:sy n="75" d="100"/>
      </p:scale>
      <p:origin x="0" y="0"/>
    </p:cViewPr>
  </p:notesTextViewPr>
  <p:sorterViewPr>
    <p:cViewPr>
      <p:scale>
        <a:sx n="33" d="100"/>
        <a:sy n="33" d="100"/>
      </p:scale>
      <p:origin x="0" y="0"/>
    </p:cViewPr>
  </p:sorter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63797" cy="434340"/>
          </a:xfrm>
          <a:prstGeom prst="rect">
            <a:avLst/>
          </a:prstGeom>
        </p:spPr>
        <p:txBody>
          <a:bodyPr vert="horz" wrap="square" lIns="87391" tIns="43696" rIns="87391" bIns="43696"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Espace réservé de la date 2"/>
          <p:cNvSpPr>
            <a:spLocks noGrp="1"/>
          </p:cNvSpPr>
          <p:nvPr>
            <p:ph type="dt" sz="quarter" idx="1"/>
          </p:nvPr>
        </p:nvSpPr>
        <p:spPr>
          <a:xfrm>
            <a:off x="3743436" y="0"/>
            <a:ext cx="2863797" cy="434340"/>
          </a:xfrm>
          <a:prstGeom prst="rect">
            <a:avLst/>
          </a:prstGeom>
        </p:spPr>
        <p:txBody>
          <a:bodyPr vert="horz" wrap="square" lIns="87391" tIns="43696" rIns="87391" bIns="43696"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72414CCC-0758-465A-A08F-AD16EB1FB145}" type="datetime1">
              <a:rPr lang="fr-FR" altLang="en-US"/>
              <a:pPr>
                <a:defRPr/>
              </a:pPr>
              <a:t>16/09/2024</a:t>
            </a:fld>
            <a:endParaRPr lang="fr-FR" altLang="en-US" dirty="0"/>
          </a:p>
        </p:txBody>
      </p:sp>
      <p:sp>
        <p:nvSpPr>
          <p:cNvPr id="4" name="Espace réservé du pied de page 3"/>
          <p:cNvSpPr>
            <a:spLocks noGrp="1"/>
          </p:cNvSpPr>
          <p:nvPr>
            <p:ph type="ftr" sz="quarter" idx="2"/>
          </p:nvPr>
        </p:nvSpPr>
        <p:spPr>
          <a:xfrm>
            <a:off x="0" y="8250953"/>
            <a:ext cx="2863797" cy="434340"/>
          </a:xfrm>
          <a:prstGeom prst="rect">
            <a:avLst/>
          </a:prstGeom>
        </p:spPr>
        <p:txBody>
          <a:bodyPr vert="horz" wrap="square" lIns="87391" tIns="43696" rIns="87391" bIns="43696"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Espace réservé du numéro de diapositive 4"/>
          <p:cNvSpPr>
            <a:spLocks noGrp="1"/>
          </p:cNvSpPr>
          <p:nvPr>
            <p:ph type="sldNum" sz="quarter" idx="3"/>
          </p:nvPr>
        </p:nvSpPr>
        <p:spPr>
          <a:xfrm>
            <a:off x="3743436" y="8250953"/>
            <a:ext cx="2863797" cy="434340"/>
          </a:xfrm>
          <a:prstGeom prst="rect">
            <a:avLst/>
          </a:prstGeom>
        </p:spPr>
        <p:txBody>
          <a:bodyPr vert="horz" wrap="square" lIns="87391" tIns="43696" rIns="87391" bIns="4369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8DC1A5C-3006-49B3-BFF0-CC1A55FA6A6C}" type="slidenum">
              <a:rPr lang="fr-FR" altLang="en-US"/>
              <a:pPr>
                <a:defRPr/>
              </a:pPr>
              <a:t>‹#›</a:t>
            </a:fld>
            <a:endParaRPr lang="fr-FR"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63797" cy="434340"/>
          </a:xfrm>
          <a:prstGeom prst="rect">
            <a:avLst/>
          </a:prstGeom>
        </p:spPr>
        <p:txBody>
          <a:bodyPr vert="horz" wrap="square" lIns="87391" tIns="43696" rIns="87391" bIns="43696"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Espace réservé de la date 2"/>
          <p:cNvSpPr>
            <a:spLocks noGrp="1"/>
          </p:cNvSpPr>
          <p:nvPr>
            <p:ph type="dt" idx="1"/>
          </p:nvPr>
        </p:nvSpPr>
        <p:spPr>
          <a:xfrm>
            <a:off x="3743436" y="0"/>
            <a:ext cx="2863797" cy="434340"/>
          </a:xfrm>
          <a:prstGeom prst="rect">
            <a:avLst/>
          </a:prstGeom>
        </p:spPr>
        <p:txBody>
          <a:bodyPr vert="horz" wrap="square" lIns="87391" tIns="43696" rIns="87391" bIns="43696"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5DAD5E32-33EB-4EFA-9F82-C189A07E7855}" type="datetime1">
              <a:rPr lang="fr-FR" altLang="en-US"/>
              <a:pPr>
                <a:defRPr/>
              </a:pPr>
              <a:t>16/09/2024</a:t>
            </a:fld>
            <a:endParaRPr lang="fr-FR" altLang="en-US" dirty="0"/>
          </a:p>
        </p:txBody>
      </p:sp>
      <p:sp>
        <p:nvSpPr>
          <p:cNvPr id="4" name="Espace réservé de l'image des diapositives 3"/>
          <p:cNvSpPr>
            <a:spLocks noGrp="1" noRot="1" noChangeAspect="1"/>
          </p:cNvSpPr>
          <p:nvPr>
            <p:ph type="sldImg" idx="2"/>
          </p:nvPr>
        </p:nvSpPr>
        <p:spPr>
          <a:xfrm>
            <a:off x="409575" y="652463"/>
            <a:ext cx="5789613" cy="3257550"/>
          </a:xfrm>
          <a:prstGeom prst="rect">
            <a:avLst/>
          </a:prstGeom>
          <a:noFill/>
          <a:ln w="12700">
            <a:solidFill>
              <a:prstClr val="black"/>
            </a:solidFill>
          </a:ln>
        </p:spPr>
        <p:txBody>
          <a:bodyPr vert="horz" wrap="square" lIns="87391" tIns="43696" rIns="87391" bIns="43696" numCol="1" anchor="ctr" anchorCtr="0" compatLnSpc="1">
            <a:prstTxWarp prst="textNoShape">
              <a:avLst/>
            </a:prstTxWarp>
          </a:bodyPr>
          <a:lstStyle/>
          <a:p>
            <a:pPr lvl="0"/>
            <a:endParaRPr lang="fr-FR" noProof="0" dirty="0"/>
          </a:p>
        </p:txBody>
      </p:sp>
      <p:sp>
        <p:nvSpPr>
          <p:cNvPr id="5" name="Espace réservé des commentaires 4"/>
          <p:cNvSpPr>
            <a:spLocks noGrp="1"/>
          </p:cNvSpPr>
          <p:nvPr>
            <p:ph type="body" sz="quarter" idx="3"/>
          </p:nvPr>
        </p:nvSpPr>
        <p:spPr>
          <a:xfrm>
            <a:off x="660877" y="4126230"/>
            <a:ext cx="5287010" cy="3909060"/>
          </a:xfrm>
          <a:prstGeom prst="rect">
            <a:avLst/>
          </a:prstGeom>
        </p:spPr>
        <p:txBody>
          <a:bodyPr vert="horz" wrap="square" lIns="87391" tIns="43696" rIns="87391" bIns="43696" numCol="1" anchor="t" anchorCtr="0" compatLnSpc="1">
            <a:prstTxWarp prst="textNoShape">
              <a:avLst/>
            </a:prstTxWarp>
            <a:normAutofit/>
          </a:bodyPr>
          <a:lstStyle/>
          <a:p>
            <a:pPr marL="0" marR="0" lvl="0" indent="0" algn="l" defTabSz="87391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Click to edit Master text styles</a:t>
            </a:r>
          </a:p>
          <a:p>
            <a:pPr marL="174480" marR="0" lvl="1" indent="-174480" algn="l" defTabSz="8739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Second level</a:t>
            </a:r>
          </a:p>
        </p:txBody>
      </p:sp>
      <p:sp>
        <p:nvSpPr>
          <p:cNvPr id="6" name="Espace réservé du pied de page 5"/>
          <p:cNvSpPr>
            <a:spLocks noGrp="1"/>
          </p:cNvSpPr>
          <p:nvPr>
            <p:ph type="ftr" sz="quarter" idx="4"/>
          </p:nvPr>
        </p:nvSpPr>
        <p:spPr>
          <a:xfrm>
            <a:off x="0" y="8250953"/>
            <a:ext cx="2863797" cy="434340"/>
          </a:xfrm>
          <a:prstGeom prst="rect">
            <a:avLst/>
          </a:prstGeom>
        </p:spPr>
        <p:txBody>
          <a:bodyPr vert="horz" wrap="square" lIns="87391" tIns="43696" rIns="87391" bIns="43696"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Espace réservé du numéro de diapositive 6"/>
          <p:cNvSpPr>
            <a:spLocks noGrp="1"/>
          </p:cNvSpPr>
          <p:nvPr>
            <p:ph type="sldNum" sz="quarter" idx="5"/>
          </p:nvPr>
        </p:nvSpPr>
        <p:spPr>
          <a:xfrm>
            <a:off x="3743436" y="8250953"/>
            <a:ext cx="2863797" cy="434340"/>
          </a:xfrm>
          <a:prstGeom prst="rect">
            <a:avLst/>
          </a:prstGeom>
        </p:spPr>
        <p:txBody>
          <a:bodyPr vert="horz" wrap="square" lIns="87391" tIns="43696" rIns="87391" bIns="4369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EA5D7D5-C80E-4925-9BDD-46949271A5C3}" type="slidenum">
              <a:rPr lang="fr-FR" altLang="en-US"/>
              <a:pPr>
                <a:defRPr/>
              </a:pPr>
              <a:t>‹#›</a:t>
            </a:fld>
            <a:endParaRPr lang="fr-FR"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52463"/>
            <a:ext cx="5789613" cy="32575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1</a:t>
            </a:fld>
            <a:endParaRPr lang="fr-FR" altLang="en-US" dirty="0"/>
          </a:p>
        </p:txBody>
      </p:sp>
    </p:spTree>
    <p:extLst>
      <p:ext uri="{BB962C8B-B14F-4D97-AF65-F5344CB8AC3E}">
        <p14:creationId xmlns:p14="http://schemas.microsoft.com/office/powerpoint/2010/main" val="692193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10</a:t>
            </a:fld>
            <a:endParaRPr lang="fr-FR" altLang="en-US" dirty="0"/>
          </a:p>
        </p:txBody>
      </p:sp>
    </p:spTree>
    <p:extLst>
      <p:ext uri="{BB962C8B-B14F-4D97-AF65-F5344CB8AC3E}">
        <p14:creationId xmlns:p14="http://schemas.microsoft.com/office/powerpoint/2010/main" val="1669221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52463"/>
            <a:ext cx="5789613" cy="3257550"/>
          </a:xfrm>
        </p:spPr>
      </p:sp>
      <p:sp>
        <p:nvSpPr>
          <p:cNvPr id="3" name="Notes Placeholder 2"/>
          <p:cNvSpPr>
            <a:spLocks noGrp="1"/>
          </p:cNvSpPr>
          <p:nvPr>
            <p:ph type="body" idx="1"/>
          </p:nvPr>
        </p:nvSpPr>
        <p:spPr/>
        <p:txBody>
          <a:bodyPr>
            <a:normAutofit/>
          </a:bodyPr>
          <a:lstStyle/>
          <a:p>
            <a:r>
              <a:rPr lang="en-US" altLang="en-AU" dirty="0"/>
              <a:t>The </a:t>
            </a:r>
            <a:r>
              <a:rPr lang="en-US" altLang="en-US" dirty="0"/>
              <a:t>BCG vaccine contains particles from Mycobacterium </a:t>
            </a:r>
            <a:r>
              <a:rPr lang="en-US" altLang="en-US" dirty="0" err="1"/>
              <a:t>bovis</a:t>
            </a:r>
            <a:r>
              <a:rPr lang="en-US" altLang="en-US" dirty="0"/>
              <a:t> from the same family as Mycobacterium tuberculosis, which have been modified (attenuated) so as not to cause disease. The BCG vaccine is safe for almost all newborns. </a:t>
            </a:r>
          </a:p>
          <a:p>
            <a:r>
              <a:rPr lang="en-US" altLang="en-US" dirty="0"/>
              <a:t>In TB endemic settings, newborns should routinely receive the BCG vaccination </a:t>
            </a:r>
            <a:r>
              <a:rPr lang="en-US" altLang="en-AU" dirty="0"/>
              <a:t>soon after birth; ideally before they are discharged from hospital. </a:t>
            </a:r>
            <a:r>
              <a:rPr lang="en-US" altLang="en-US" dirty="0"/>
              <a:t>When given to newborns, BCG mainly protects infants and young children from severe forms of disseminated TB, such as TB meningitis or miliary TB. BCG may also prevent infection as well as disease. Protection wanes over time – limited effect after 5 years when given to newborns – and is less for pulmonary TB than for disseminated forms.</a:t>
            </a:r>
          </a:p>
          <a:p>
            <a:endParaRPr lang="en-US" altLang="en-US" dirty="0"/>
          </a:p>
          <a:p>
            <a:r>
              <a:rPr lang="en-US" altLang="en-US" dirty="0"/>
              <a:t>Newborns of mothers of unknown HIV status should receive BCG vaccination as the benefits outweigh the risks. Neonates of unknown HIV status born to HIV-infected mothers should be vaccinated if they have no clinical evidence suggestive of HIV infection, regardless of whether the mother is receiving ART</a:t>
            </a:r>
          </a:p>
          <a:p>
            <a:endParaRPr lang="en-US" altLang="en-US" dirty="0"/>
          </a:p>
          <a:p>
            <a:r>
              <a:rPr lang="en-US" altLang="en-US" dirty="0"/>
              <a:t>However, an infant or child with confirmed HIV infection who did not receive BCG at birth should not receive BCG until ART has been started and the infant is confirmed to be immunologically stable (CD4 &gt;25%).</a:t>
            </a:r>
          </a:p>
          <a:p>
            <a:pPr defTabSz="873914">
              <a:defRPr/>
            </a:pPr>
            <a:endParaRPr lang="en-US" altLang="en-US" dirty="0"/>
          </a:p>
          <a:p>
            <a:pPr defTabSz="873914">
              <a:defRPr/>
            </a:pPr>
            <a:endParaRPr lang="en-US" dirty="0"/>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11</a:t>
            </a:fld>
            <a:endParaRPr lang="fr-FR" altLang="en-US" dirty="0"/>
          </a:p>
        </p:txBody>
      </p:sp>
    </p:spTree>
    <p:extLst>
      <p:ext uri="{BB962C8B-B14F-4D97-AF65-F5344CB8AC3E}">
        <p14:creationId xmlns:p14="http://schemas.microsoft.com/office/powerpoint/2010/main" val="2607452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12</a:t>
            </a:fld>
            <a:endParaRPr lang="fr-FR" altLang="en-US" dirty="0"/>
          </a:p>
        </p:txBody>
      </p:sp>
    </p:spTree>
    <p:extLst>
      <p:ext uri="{BB962C8B-B14F-4D97-AF65-F5344CB8AC3E}">
        <p14:creationId xmlns:p14="http://schemas.microsoft.com/office/powerpoint/2010/main" val="857236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52463"/>
            <a:ext cx="5789613" cy="3257550"/>
          </a:xfrm>
        </p:spPr>
      </p:sp>
      <p:sp>
        <p:nvSpPr>
          <p:cNvPr id="3" name="Notes Placeholder 2"/>
          <p:cNvSpPr>
            <a:spLocks noGrp="1"/>
          </p:cNvSpPr>
          <p:nvPr>
            <p:ph type="body" idx="1"/>
          </p:nvPr>
        </p:nvSpPr>
        <p:spPr/>
        <p:txBody>
          <a:bodyPr>
            <a:normAutofit/>
          </a:bodyPr>
          <a:lstStyle/>
          <a:p>
            <a:pPr>
              <a:defRPr/>
            </a:pPr>
            <a:r>
              <a:rPr lang="en-US" dirty="0"/>
              <a:t>Screening of close contacts of patients diagnosed with TB is strongly and widely recommended although poorly implemented in most high TB burden settings.  Close contacts of index TB patients may be within the household or outside the household (e.g. school, workplace, </a:t>
            </a:r>
            <a:r>
              <a:rPr lang="en-US" dirty="0" err="1"/>
              <a:t>neighbourhood</a:t>
            </a:r>
            <a:r>
              <a:rPr lang="en-US" dirty="0"/>
              <a:t>). </a:t>
            </a:r>
          </a:p>
          <a:p>
            <a:pPr>
              <a:defRPr/>
            </a:pPr>
            <a:endParaRPr lang="en-US" dirty="0"/>
          </a:p>
          <a:p>
            <a:pPr>
              <a:defRPr/>
            </a:pPr>
            <a:r>
              <a:rPr lang="en-US" dirty="0"/>
              <a:t>Contact screening is important because it serves two main functions: </a:t>
            </a:r>
          </a:p>
          <a:p>
            <a:pPr marL="436957" indent="-436957">
              <a:buFont typeface="+mj-lt"/>
              <a:buAutoNum type="alphaLcParenR"/>
              <a:defRPr/>
            </a:pPr>
            <a:r>
              <a:rPr lang="en-US" dirty="0"/>
              <a:t>it enables the health system to identify and treat contacts that have undiagnosed TB disease and </a:t>
            </a:r>
          </a:p>
          <a:p>
            <a:pPr marL="436957" indent="-436957">
              <a:buFont typeface="+mj-lt"/>
              <a:buAutoNum type="alphaLcParenR"/>
              <a:defRPr/>
            </a:pPr>
            <a:r>
              <a:rPr lang="en-US" dirty="0"/>
              <a:t>It helps to identify and treat at-risk contacts that require TB preventive treatment. </a:t>
            </a:r>
          </a:p>
          <a:p>
            <a:pPr defTabSz="873914">
              <a:defRPr/>
            </a:pPr>
            <a:endParaRPr lang="en-US" dirty="0"/>
          </a:p>
          <a:p>
            <a:pPr>
              <a:defRPr/>
            </a:pPr>
            <a:r>
              <a:rPr lang="en-US" dirty="0"/>
              <a:t>Contact screening should be integrated into the approach for the treatment for TB disease. In most countries, contact screening is prioritized for patients with bacteriologically pulmonary </a:t>
            </a:r>
            <a:r>
              <a:rPr lang="en-GB" dirty="0"/>
              <a:t>TB, children, TB patients living with HIV and patients with MDR TB.  Contact screening and management has a higher coverage by taking a decentralised, community-based approach compared to a passive, facility-based approach. Family-integrated and person-centred care can be provided in the home by a community healthcare worker who is trained and supported to screen and provide appropriate care for both contacts and index cases with TB. </a:t>
            </a:r>
          </a:p>
          <a:p>
            <a:endParaRPr lang="en-US" dirty="0"/>
          </a:p>
          <a:p>
            <a:pPr lvl="1">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13</a:t>
            </a:fld>
            <a:endParaRPr lang="fr-FR" altLang="en-US" dirty="0"/>
          </a:p>
        </p:txBody>
      </p:sp>
    </p:spTree>
    <p:extLst>
      <p:ext uri="{BB962C8B-B14F-4D97-AF65-F5344CB8AC3E}">
        <p14:creationId xmlns:p14="http://schemas.microsoft.com/office/powerpoint/2010/main" val="2492332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ChangeArrowheads="1" noTextEdit="1"/>
          </p:cNvSpPr>
          <p:nvPr>
            <p:ph type="sldImg"/>
          </p:nvPr>
        </p:nvSpPr>
        <p:spPr bwMode="auto">
          <a:xfrm>
            <a:off x="409575" y="652463"/>
            <a:ext cx="5789613" cy="3257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defTabSz="873914">
              <a:defRPr/>
            </a:pPr>
            <a:r>
              <a:rPr lang="en-US" dirty="0">
                <a:ea typeface="MS PGothic" panose="020B0600070205080204" pitchFamily="34" charset="-128"/>
              </a:rPr>
              <a:t>The approach to contact screening and management, including determining eligibility for TPT should follow national policy and guidelines. The flow chart shown here is an example from the Union </a:t>
            </a:r>
            <a:r>
              <a:rPr lang="en-US" dirty="0" err="1">
                <a:ea typeface="MS PGothic" panose="020B0600070205080204" pitchFamily="34" charset="-128"/>
              </a:rPr>
              <a:t>Deskguide</a:t>
            </a:r>
            <a:r>
              <a:rPr lang="en-US" dirty="0">
                <a:ea typeface="MS PGothic" panose="020B0600070205080204" pitchFamily="34" charset="-128"/>
              </a:rPr>
              <a:t> that is a decision approach to contact screening and management. </a:t>
            </a:r>
          </a:p>
          <a:p>
            <a:pPr defTabSz="873914">
              <a:defRPr/>
            </a:pPr>
            <a:endParaRPr lang="en-US" dirty="0">
              <a:ea typeface="MS PGothic" panose="020B0600070205080204" pitchFamily="34" charset="-128"/>
            </a:endParaRPr>
          </a:p>
          <a:p>
            <a:pPr defTabSz="873914">
              <a:defRPr/>
            </a:pPr>
            <a:r>
              <a:rPr lang="en-US" dirty="0">
                <a:ea typeface="MS PGothic" panose="020B0600070205080204" pitchFamily="34" charset="-128"/>
              </a:rPr>
              <a:t>Contacts of all ages, including children and adolescents, of patients diagnosed with TB should be screened for TB symptoms. Any contact with symptoms should be carefully assessed for TB disease –using microbiological testing whenever possible- and promptly treated if TB is detected. Any child or adolescent contact who is asymptomatic or who had a positive symptom screen but had active TB disease ruled out on further evaluation (with sputum test and CXR) are eligible for TPT.</a:t>
            </a:r>
          </a:p>
          <a:p>
            <a:pPr defTabSz="873914">
              <a:defRPr/>
            </a:pPr>
            <a:r>
              <a:rPr lang="en-US" dirty="0">
                <a:ea typeface="MS PGothic" panose="020B0600070205080204" pitchFamily="34" charset="-128"/>
              </a:rPr>
              <a:t>Young children or PLHIV who are negative on symptom screen are eligible to initiate TPT without further investigation.</a:t>
            </a:r>
          </a:p>
          <a:p>
            <a:pPr defTabSz="873914">
              <a:defRPr/>
            </a:pPr>
            <a:r>
              <a:rPr lang="en-US" dirty="0">
                <a:solidFill>
                  <a:schemeClr val="dk1"/>
                </a:solidFill>
              </a:rPr>
              <a:t>To determine eligibility for TPT in HIV-uninfected contacts of 5 years and older, a positive test for infection with TST or IGRA is preferred along with a negative CXR screen or normal CXR to rule out active disease. However, if the test for infection is not available, then TPT can be initiated if CXR screen is negative. If CXR is not available, the absence of any symptoms is taken to indicate the absence of active TB disease. All contacts receiving TPT should be followed until completion – and this can often be integrated with the treatment support for the index case or any other household member receive g treatment for active disease.</a:t>
            </a:r>
          </a:p>
          <a:p>
            <a:pPr defTabSz="873914">
              <a:defRPr/>
            </a:pPr>
            <a:endParaRPr lang="en-US" dirty="0">
              <a:solidFill>
                <a:schemeClr val="dk1"/>
              </a:solidFill>
            </a:endParaRPr>
          </a:p>
          <a:p>
            <a:pPr defTabSz="873914">
              <a:defRPr/>
            </a:pPr>
            <a:endParaRPr lang="en-US" dirty="0">
              <a:ea typeface="MS PGothic" panose="020B0600070205080204" pitchFamily="34" charset="-128"/>
            </a:endParaRPr>
          </a:p>
          <a:p>
            <a:endParaRPr lang="it-IT" altLang="en-US" dirty="0"/>
          </a:p>
        </p:txBody>
      </p:sp>
      <p:sp>
        <p:nvSpPr>
          <p:cNvPr id="30724" name="Segnaposto numero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0055" indent="-273098">
              <a:defRPr>
                <a:solidFill>
                  <a:schemeClr val="tx1"/>
                </a:solidFill>
                <a:latin typeface="Arial" panose="020B0604020202020204" pitchFamily="34" charset="0"/>
                <a:ea typeface="ＭＳ Ｐゴシック" panose="020B0600070205080204" pitchFamily="34" charset="-128"/>
              </a:defRPr>
            </a:lvl2pPr>
            <a:lvl3pPr marL="1092392" indent="-218478">
              <a:defRPr>
                <a:solidFill>
                  <a:schemeClr val="tx1"/>
                </a:solidFill>
                <a:latin typeface="Arial" panose="020B0604020202020204" pitchFamily="34" charset="0"/>
                <a:ea typeface="ＭＳ Ｐゴシック" panose="020B0600070205080204" pitchFamily="34" charset="-128"/>
              </a:defRPr>
            </a:lvl3pPr>
            <a:lvl4pPr marL="1529349" indent="-218478">
              <a:defRPr>
                <a:solidFill>
                  <a:schemeClr val="tx1"/>
                </a:solidFill>
                <a:latin typeface="Arial" panose="020B0604020202020204" pitchFamily="34" charset="0"/>
                <a:ea typeface="ＭＳ Ｐゴシック" panose="020B0600070205080204" pitchFamily="34" charset="-128"/>
              </a:defRPr>
            </a:lvl4pPr>
            <a:lvl5pPr marL="1966307" indent="-218478">
              <a:defRPr>
                <a:solidFill>
                  <a:schemeClr val="tx1"/>
                </a:solidFill>
                <a:latin typeface="Arial" panose="020B0604020202020204" pitchFamily="34" charset="0"/>
                <a:ea typeface="ＭＳ Ｐゴシック" panose="020B0600070205080204" pitchFamily="34" charset="-128"/>
              </a:defRPr>
            </a:lvl5pPr>
            <a:lvl6pPr marL="2403264" indent="-2184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40221" indent="-2184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277178" indent="-2184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714135" indent="-2184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CF9F056-49B6-44E4-A2D4-D91BC07F6E59}" type="slidenum">
              <a:rPr lang="fr-FR" altLang="en-US" smtClean="0">
                <a:latin typeface="Calibri" panose="020F0502020204030204" pitchFamily="34" charset="0"/>
              </a:rPr>
              <a:pPr/>
              <a:t>14</a:t>
            </a:fld>
            <a:endParaRPr lang="fr-FR" altLang="en-US" dirty="0">
              <a:latin typeface="Calibri" panose="020F0502020204030204" pitchFamily="34" charset="0"/>
            </a:endParaRPr>
          </a:p>
        </p:txBody>
      </p:sp>
    </p:spTree>
    <p:extLst>
      <p:ext uri="{BB962C8B-B14F-4D97-AF65-F5344CB8AC3E}">
        <p14:creationId xmlns:p14="http://schemas.microsoft.com/office/powerpoint/2010/main" val="770960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15</a:t>
            </a:fld>
            <a:endParaRPr lang="fr-FR" altLang="en-US" dirty="0"/>
          </a:p>
        </p:txBody>
      </p:sp>
    </p:spTree>
    <p:extLst>
      <p:ext uri="{BB962C8B-B14F-4D97-AF65-F5344CB8AC3E}">
        <p14:creationId xmlns:p14="http://schemas.microsoft.com/office/powerpoint/2010/main" val="171658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52463"/>
            <a:ext cx="5789613" cy="32575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16</a:t>
            </a:fld>
            <a:endParaRPr lang="fr-FR" altLang="en-US" dirty="0"/>
          </a:p>
        </p:txBody>
      </p:sp>
    </p:spTree>
    <p:extLst>
      <p:ext uri="{BB962C8B-B14F-4D97-AF65-F5344CB8AC3E}">
        <p14:creationId xmlns:p14="http://schemas.microsoft.com/office/powerpoint/2010/main" val="2310542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52463"/>
            <a:ext cx="5789613" cy="325755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17</a:t>
            </a:fld>
            <a:endParaRPr lang="fr-FR" altLang="en-US" dirty="0"/>
          </a:p>
        </p:txBody>
      </p:sp>
    </p:spTree>
    <p:extLst>
      <p:ext uri="{BB962C8B-B14F-4D97-AF65-F5344CB8AC3E}">
        <p14:creationId xmlns:p14="http://schemas.microsoft.com/office/powerpoint/2010/main" val="810401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52463"/>
            <a:ext cx="5789613" cy="3257550"/>
          </a:xfrm>
        </p:spPr>
      </p:sp>
      <p:sp>
        <p:nvSpPr>
          <p:cNvPr id="3" name="Notes Placeholder 2"/>
          <p:cNvSpPr>
            <a:spLocks noGrp="1"/>
          </p:cNvSpPr>
          <p:nvPr>
            <p:ph type="body" idx="1"/>
          </p:nvPr>
        </p:nvSpPr>
        <p:spPr/>
        <p:txBody>
          <a:bodyPr>
            <a:normAutofit/>
          </a:bodyPr>
          <a:lstStyle/>
          <a:p>
            <a:r>
              <a:rPr lang="en-US" altLang="en-AU" dirty="0"/>
              <a:t>Let’s briefly review the considerations for contact investigation, also known as contact screening and management. Listed here are features to consider that are known to risk of infection and can be documented. These include the characteristics of the index case which relate to their infectiousness such as being sputum positive or having cavities on CXR as well as the closeness of the contact such as sharing the same household or spending a lot of time in close contact during the day. </a:t>
            </a:r>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18</a:t>
            </a:fld>
            <a:endParaRPr lang="fr-FR" altLang="en-US" dirty="0"/>
          </a:p>
        </p:txBody>
      </p:sp>
    </p:spTree>
    <p:extLst>
      <p:ext uri="{BB962C8B-B14F-4D97-AF65-F5344CB8AC3E}">
        <p14:creationId xmlns:p14="http://schemas.microsoft.com/office/powerpoint/2010/main" val="2665226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F1C6F-4A00-4D53-927D-70885DDAC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93E462-5DFB-FEB3-4AEC-4F52374E152A}"/>
              </a:ext>
            </a:extLst>
          </p:cNvPr>
          <p:cNvSpPr>
            <a:spLocks noGrp="1" noRot="1" noChangeAspect="1"/>
          </p:cNvSpPr>
          <p:nvPr>
            <p:ph type="sldImg"/>
          </p:nvPr>
        </p:nvSpPr>
        <p:spPr>
          <a:xfrm>
            <a:off x="409575" y="652463"/>
            <a:ext cx="5789613" cy="3257550"/>
          </a:xfrm>
        </p:spPr>
      </p:sp>
      <p:sp>
        <p:nvSpPr>
          <p:cNvPr id="3" name="Notes Placeholder 2">
            <a:extLst>
              <a:ext uri="{FF2B5EF4-FFF2-40B4-BE49-F238E27FC236}">
                <a16:creationId xmlns:a16="http://schemas.microsoft.com/office/drawing/2014/main" id="{B168236D-8D3D-63BD-BF0F-505F5688E0A8}"/>
              </a:ext>
            </a:extLst>
          </p:cNvPr>
          <p:cNvSpPr>
            <a:spLocks noGrp="1"/>
          </p:cNvSpPr>
          <p:nvPr>
            <p:ph type="body" idx="1"/>
          </p:nvPr>
        </p:nvSpPr>
        <p:spPr/>
        <p:txBody>
          <a:bodyPr>
            <a:normAutofit/>
          </a:bodyPr>
          <a:lstStyle/>
          <a:p>
            <a:r>
              <a:rPr lang="en-US" altLang="en-AU" dirty="0"/>
              <a:t>It is also important to consider the risk of disease following exposure and infection. </a:t>
            </a:r>
          </a:p>
          <a:p>
            <a:r>
              <a:rPr lang="en-US" altLang="en-AU" dirty="0"/>
              <a:t>TPT is prioritised for individuals at highest risk for progression to TB disease following recent exposure and infection. All child and adolescent contacts are at high risk of infection and the risk of disease relates to age or whether the contact may be immunosuppressed such as being malnourished or HIV-infected. </a:t>
            </a:r>
          </a:p>
          <a:p>
            <a:r>
              <a:rPr lang="en-US" altLang="en-AU" dirty="0"/>
              <a:t>The risk is particularly high in young children which is why they are prioritised for screening for disease and to receive TPT if symptom screen is negative. The risk is lower in older children but increases again in adolescents. BCG reduces this risk in the first years of life, but only of severe disease. TPT greatly reduces risk of all TB by up to 90% across all ages if infected. </a:t>
            </a:r>
          </a:p>
          <a:p>
            <a:r>
              <a:rPr lang="en-US" altLang="en-AU" dirty="0"/>
              <a:t>Follow national guidelines for evaluation of contacts to determine eligibility for TPT.  </a:t>
            </a:r>
          </a:p>
          <a:p>
            <a:pPr marL="273098" indent="-273098">
              <a:buFont typeface="Arial" panose="020B0604020202020204" pitchFamily="34" charset="0"/>
              <a:buChar char="•"/>
            </a:pPr>
            <a:endParaRPr lang="en-US" altLang="en-AU" dirty="0"/>
          </a:p>
        </p:txBody>
      </p:sp>
      <p:sp>
        <p:nvSpPr>
          <p:cNvPr id="4" name="Slide Number Placeholder 3">
            <a:extLst>
              <a:ext uri="{FF2B5EF4-FFF2-40B4-BE49-F238E27FC236}">
                <a16:creationId xmlns:a16="http://schemas.microsoft.com/office/drawing/2014/main" id="{A26F7FA7-E42C-E83B-8F48-CFF23F196DD6}"/>
              </a:ext>
            </a:extLst>
          </p:cNvPr>
          <p:cNvSpPr>
            <a:spLocks noGrp="1"/>
          </p:cNvSpPr>
          <p:nvPr>
            <p:ph type="sldNum" sz="quarter" idx="5"/>
          </p:nvPr>
        </p:nvSpPr>
        <p:spPr/>
        <p:txBody>
          <a:bodyPr/>
          <a:lstStyle/>
          <a:p>
            <a:pPr>
              <a:defRPr/>
            </a:pPr>
            <a:fld id="{FEA5D7D5-C80E-4925-9BDD-46949271A5C3}" type="slidenum">
              <a:rPr lang="fr-FR" altLang="en-US" smtClean="0"/>
              <a:pPr>
                <a:defRPr/>
              </a:pPr>
              <a:t>19</a:t>
            </a:fld>
            <a:endParaRPr lang="fr-FR" altLang="en-US" dirty="0"/>
          </a:p>
        </p:txBody>
      </p:sp>
    </p:spTree>
    <p:extLst>
      <p:ext uri="{BB962C8B-B14F-4D97-AF65-F5344CB8AC3E}">
        <p14:creationId xmlns:p14="http://schemas.microsoft.com/office/powerpoint/2010/main" val="90616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52463"/>
            <a:ext cx="5789613" cy="3257550"/>
          </a:xfrm>
        </p:spPr>
      </p:sp>
      <p:sp>
        <p:nvSpPr>
          <p:cNvPr id="3" name="Notes Placeholder 2"/>
          <p:cNvSpPr>
            <a:spLocks noGrp="1"/>
          </p:cNvSpPr>
          <p:nvPr>
            <p:ph type="body" idx="1"/>
          </p:nvPr>
        </p:nvSpPr>
        <p:spPr/>
        <p:txBody>
          <a:bodyPr/>
          <a:lstStyle/>
          <a:p>
            <a:pPr defTabSz="873914">
              <a:defRPr/>
            </a:pPr>
            <a:r>
              <a:rPr lang="en-US" dirty="0"/>
              <a:t>TB prevention consists of interventions to a) stop TB infection and b) reduce the progression of TB infection to active TB disease. The implementation of TB prevention interventions is a critical component of global efforts to reduce TB incidence to the levels envisioned by the WHO END TB Strategy. </a:t>
            </a:r>
          </a:p>
          <a:p>
            <a:pPr defTabSz="873914">
              <a:defRPr/>
            </a:pPr>
            <a:endParaRPr lang="en-US" dirty="0"/>
          </a:p>
          <a:p>
            <a:pPr defTabSz="873914">
              <a:defRPr/>
            </a:pPr>
            <a:r>
              <a:rPr lang="en-US" dirty="0"/>
              <a:t>In this module, you will understand the key strategies implemented at the health facility and in the community to prevent the spread and development of TB. These include vaccination, TB preventive treatment known as TPT and TB infection prevention and control in the healthcare setting and community. </a:t>
            </a:r>
          </a:p>
          <a:p>
            <a:pPr defTabSz="873914">
              <a:defRPr/>
            </a:pPr>
            <a:r>
              <a:rPr lang="en-US" dirty="0"/>
              <a:t>You will understand how to systematically conduct contact screening and management as well as learn of the different considerations for provision of TPT for child contacts of both drug susceptible and drug resistant TB. </a:t>
            </a:r>
          </a:p>
          <a:p>
            <a:pPr>
              <a:defRPr/>
            </a:pPr>
            <a:endParaRPr lang="en-GB" dirty="0"/>
          </a:p>
          <a:p>
            <a:pPr>
              <a:defRPr/>
            </a:pPr>
            <a:endParaRPr lang="en-GB" dirty="0"/>
          </a:p>
        </p:txBody>
      </p:sp>
      <p:sp>
        <p:nvSpPr>
          <p:cNvPr id="4" name="Slide Number Placeholder 3"/>
          <p:cNvSpPr>
            <a:spLocks noGrp="1"/>
          </p:cNvSpPr>
          <p:nvPr>
            <p:ph type="sldNum" sz="quarter" idx="5"/>
          </p:nvPr>
        </p:nvSpPr>
        <p:spPr/>
        <p:txBody>
          <a:bodyPr/>
          <a:lstStyle/>
          <a:p>
            <a:fld id="{BA6A8D42-E502-4AF0-8797-4AE4185E5234}" type="slidenum">
              <a:rPr lang="en-ZA" smtClean="0"/>
              <a:t>2</a:t>
            </a:fld>
            <a:endParaRPr lang="en-ZA"/>
          </a:p>
        </p:txBody>
      </p:sp>
    </p:spTree>
    <p:extLst>
      <p:ext uri="{BB962C8B-B14F-4D97-AF65-F5344CB8AC3E}">
        <p14:creationId xmlns:p14="http://schemas.microsoft.com/office/powerpoint/2010/main" val="531396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20</a:t>
            </a:fld>
            <a:endParaRPr lang="fr-FR" altLang="en-US" dirty="0"/>
          </a:p>
        </p:txBody>
      </p:sp>
    </p:spTree>
    <p:extLst>
      <p:ext uri="{BB962C8B-B14F-4D97-AF65-F5344CB8AC3E}">
        <p14:creationId xmlns:p14="http://schemas.microsoft.com/office/powerpoint/2010/main" val="1924420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FA6CB-B4FA-6D1C-0209-93C0449FA8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E2005-A1D8-CC39-8DB7-CD2487BDBE12}"/>
              </a:ext>
            </a:extLst>
          </p:cNvPr>
          <p:cNvSpPr>
            <a:spLocks noGrp="1" noRot="1" noChangeAspect="1"/>
          </p:cNvSpPr>
          <p:nvPr>
            <p:ph type="sldImg"/>
          </p:nvPr>
        </p:nvSpPr>
        <p:spPr>
          <a:xfrm>
            <a:off x="409575" y="652463"/>
            <a:ext cx="5789613" cy="3257550"/>
          </a:xfrm>
        </p:spPr>
      </p:sp>
      <p:sp>
        <p:nvSpPr>
          <p:cNvPr id="3" name="Notes Placeholder 2">
            <a:extLst>
              <a:ext uri="{FF2B5EF4-FFF2-40B4-BE49-F238E27FC236}">
                <a16:creationId xmlns:a16="http://schemas.microsoft.com/office/drawing/2014/main" id="{1D97D86C-D6A9-B8AE-C38E-88BA8B7DC4FF}"/>
              </a:ext>
            </a:extLst>
          </p:cNvPr>
          <p:cNvSpPr>
            <a:spLocks noGrp="1"/>
          </p:cNvSpPr>
          <p:nvPr>
            <p:ph type="body" idx="1"/>
          </p:nvPr>
        </p:nvSpPr>
        <p:spPr/>
        <p:txBody>
          <a:bodyPr>
            <a:normAutofit fontScale="85000" lnSpcReduction="20000"/>
          </a:bodyPr>
          <a:lstStyle/>
          <a:p>
            <a:r>
              <a:rPr lang="en-US" altLang="en-AU" dirty="0"/>
              <a:t>There are several regimens currently recommended for TPT. Follow national guidelines and note that choice of TPT option depends on a number of factors as seen in the Table.</a:t>
            </a:r>
          </a:p>
          <a:p>
            <a:endParaRPr lang="en-US" altLang="en-AU" dirty="0"/>
          </a:p>
          <a:p>
            <a:r>
              <a:rPr lang="en-US" altLang="en-AU" dirty="0"/>
              <a:t>Six months of daily isoniazid is an option that has long been used for child and adolescent contacts and especially so for those living with HIV and receiving ART. </a:t>
            </a:r>
          </a:p>
          <a:p>
            <a:r>
              <a:rPr lang="en-US" altLang="en-AU" dirty="0"/>
              <a:t>A preferred option is now three months of weekly rifapentine and isoniazid combination. It is a shorter and safer regimen with improved adherence to completion. Furthermore, it has recently become more suitable and feasible for child contacts since new WHO guidelines in 2024 that rifapentine can be used in all ages. Unlike rifampicin, rifapentine can be used without changing dosage of ARTs and a child-friendly dispersible formulation of rifapentine has recently been developed. </a:t>
            </a:r>
          </a:p>
          <a:p>
            <a:endParaRPr lang="en-US" altLang="en-AU" dirty="0"/>
          </a:p>
          <a:p>
            <a:r>
              <a:rPr lang="en-US" altLang="en-AU" dirty="0"/>
              <a:t>Short and safe TPT options containing rifampicin are also recommended in HIV-negative contacts but not preferred in PLHIV as rifampicin interferes with the metabolism and drug levels of some of the ARVs. Compared to 6H, three months of daily rifampicin-isoniazid combination (3RH) or four months of daily rifampicin (4R) are associated with fewer severe adverse events and better adherence to completion. The choice is determined by suitability of formulation. Three months of daily isoniazid and rifampicin using the dispersible fixed dose combination is the preferred option for children of less than 25 kgs, which is usually up to about 10 years of age.. For contacts who are 25 kgs or more, usually adolescents or adults, 4 months of daily rifampicin using the 300 mg tablet is a more suitable option. </a:t>
            </a:r>
          </a:p>
          <a:p>
            <a:endParaRPr lang="en-US" dirty="0"/>
          </a:p>
          <a:p>
            <a:r>
              <a:rPr lang="en-US" altLang="en-AU" dirty="0"/>
              <a:t>For contacts of patients with drug resistant TB which is fluoroquinolone-susceptible, six months of Levofloxacin is recommended once active disease in contacts has been ruled out. Strict clinical observation for signs of TB disease for at least two years after exposure should be ensured, regardless of whether TPT for MDR-TB is given or not.</a:t>
            </a:r>
            <a:endParaRPr lang="en-AU" altLang="en-AU" dirty="0"/>
          </a:p>
          <a:p>
            <a:endParaRPr lang="en-US" dirty="0"/>
          </a:p>
        </p:txBody>
      </p:sp>
      <p:sp>
        <p:nvSpPr>
          <p:cNvPr id="4" name="Slide Number Placeholder 3">
            <a:extLst>
              <a:ext uri="{FF2B5EF4-FFF2-40B4-BE49-F238E27FC236}">
                <a16:creationId xmlns:a16="http://schemas.microsoft.com/office/drawing/2014/main" id="{86C9DB36-8009-D4D1-AE3B-3702C7E43073}"/>
              </a:ext>
            </a:extLst>
          </p:cNvPr>
          <p:cNvSpPr>
            <a:spLocks noGrp="1"/>
          </p:cNvSpPr>
          <p:nvPr>
            <p:ph type="sldNum" sz="quarter" idx="5"/>
          </p:nvPr>
        </p:nvSpPr>
        <p:spPr/>
        <p:txBody>
          <a:bodyPr/>
          <a:lstStyle/>
          <a:p>
            <a:pPr>
              <a:defRPr/>
            </a:pPr>
            <a:fld id="{FEA5D7D5-C80E-4925-9BDD-46949271A5C3}" type="slidenum">
              <a:rPr lang="fr-FR" altLang="en-US" smtClean="0"/>
              <a:pPr>
                <a:defRPr/>
              </a:pPr>
              <a:t>21</a:t>
            </a:fld>
            <a:endParaRPr lang="fr-FR" altLang="en-US" dirty="0"/>
          </a:p>
        </p:txBody>
      </p:sp>
    </p:spTree>
    <p:extLst>
      <p:ext uri="{BB962C8B-B14F-4D97-AF65-F5344CB8AC3E}">
        <p14:creationId xmlns:p14="http://schemas.microsoft.com/office/powerpoint/2010/main" val="1662178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52463"/>
            <a:ext cx="5789613" cy="3257550"/>
          </a:xfrm>
        </p:spPr>
      </p:sp>
      <p:sp>
        <p:nvSpPr>
          <p:cNvPr id="3" name="Notes Placeholder 2"/>
          <p:cNvSpPr>
            <a:spLocks noGrp="1"/>
          </p:cNvSpPr>
          <p:nvPr>
            <p:ph type="body" idx="1"/>
          </p:nvPr>
        </p:nvSpPr>
        <p:spPr/>
        <p:txBody>
          <a:bodyPr/>
          <a:lstStyle/>
          <a:p>
            <a:pPr defTabSz="873914">
              <a:defRPr/>
            </a:pPr>
            <a:r>
              <a:rPr lang="en-US" altLang="en-AU" dirty="0"/>
              <a:t>Children and adolescents generally tolerate TPT very well, especially young children, and serious adverse events are rare. However, regular follow-up is important to review side-effects, assess for TB disease, check weight, correct dosage and to strengthen adherence. </a:t>
            </a:r>
            <a:r>
              <a:rPr lang="en-US" altLang="en-US" dirty="0"/>
              <a:t>Consider pyridoxine co-administration if TPT contains isoniazid, though the risk of isoniazid-related neuropathy is extremely low in child contacts who are otherwise well.</a:t>
            </a:r>
          </a:p>
          <a:p>
            <a:endParaRPr lang="en-US" altLang="en-AU" dirty="0"/>
          </a:p>
          <a:p>
            <a:pPr defTabSz="873914">
              <a:defRPr/>
            </a:pPr>
            <a:r>
              <a:rPr lang="en-US" altLang="en-AU" dirty="0"/>
              <a:t>Although it is challenging to convince a family </a:t>
            </a:r>
            <a:r>
              <a:rPr lang="en-GB" altLang="en-AU" dirty="0"/>
              <a:t>that their child needs to take medicine every day for months, when the child is well, it is </a:t>
            </a:r>
            <a:r>
              <a:rPr lang="en-US" altLang="en-AU" dirty="0"/>
              <a:t>especially important to make every effort to do this as the effectiveness of TPT is dependent upon completion of the full treatment course.  </a:t>
            </a:r>
          </a:p>
          <a:p>
            <a:endParaRPr lang="en-US" dirty="0"/>
          </a:p>
        </p:txBody>
      </p:sp>
      <p:sp>
        <p:nvSpPr>
          <p:cNvPr id="4" name="Slide Number Placeholder 3"/>
          <p:cNvSpPr>
            <a:spLocks noGrp="1"/>
          </p:cNvSpPr>
          <p:nvPr>
            <p:ph type="sldNum" sz="quarter" idx="10"/>
          </p:nvPr>
        </p:nvSpPr>
        <p:spPr/>
        <p:txBody>
          <a:bodyPr/>
          <a:lstStyle/>
          <a:p>
            <a:pPr>
              <a:defRPr/>
            </a:pPr>
            <a:fld id="{FEA5D7D5-C80E-4925-9BDD-46949271A5C3}" type="slidenum">
              <a:rPr lang="fr-FR" altLang="en-US" smtClean="0"/>
              <a:pPr>
                <a:defRPr/>
              </a:pPr>
              <a:t>22</a:t>
            </a:fld>
            <a:endParaRPr lang="fr-FR" altLang="en-US" dirty="0"/>
          </a:p>
        </p:txBody>
      </p:sp>
    </p:spTree>
    <p:extLst>
      <p:ext uri="{BB962C8B-B14F-4D97-AF65-F5344CB8AC3E}">
        <p14:creationId xmlns:p14="http://schemas.microsoft.com/office/powerpoint/2010/main" val="3763916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23</a:t>
            </a:fld>
            <a:endParaRPr lang="fr-FR" altLang="en-US" dirty="0"/>
          </a:p>
        </p:txBody>
      </p:sp>
    </p:spTree>
    <p:extLst>
      <p:ext uri="{BB962C8B-B14F-4D97-AF65-F5344CB8AC3E}">
        <p14:creationId xmlns:p14="http://schemas.microsoft.com/office/powerpoint/2010/main" val="432811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52463"/>
            <a:ext cx="5789613" cy="3257550"/>
          </a:xfrm>
        </p:spPr>
      </p:sp>
      <p:sp>
        <p:nvSpPr>
          <p:cNvPr id="3" name="Notes Placeholder 2"/>
          <p:cNvSpPr>
            <a:spLocks noGrp="1"/>
          </p:cNvSpPr>
          <p:nvPr>
            <p:ph type="body" idx="1"/>
          </p:nvPr>
        </p:nvSpPr>
        <p:spPr/>
        <p:txBody>
          <a:bodyPr>
            <a:normAutofit lnSpcReduction="10000"/>
          </a:bodyPr>
          <a:lstStyle/>
          <a:p>
            <a:r>
              <a:rPr lang="en-US" dirty="0"/>
              <a:t>In health care settings, particularly those that serves high number of patients with TB, efforts should be made to minimize the risk for TB transmission to other patients and to healthcare workers.  Infection control activities may include: administrative measures, environmental controls and/or use of personal protective wear. </a:t>
            </a:r>
          </a:p>
          <a:p>
            <a:endParaRPr lang="en-US" dirty="0"/>
          </a:p>
          <a:p>
            <a:r>
              <a:rPr lang="en-US" dirty="0"/>
              <a:t>Administrative controls are management measures that reduce the risk or exposure to persons with infectious TB. They are the most important measures for infection control and include  </a:t>
            </a:r>
          </a:p>
          <a:p>
            <a:pPr marL="218478" indent="-218478">
              <a:buAutoNum type="alphaLcParenR"/>
            </a:pPr>
            <a:r>
              <a:rPr lang="en-US" altLang="en-AU" dirty="0"/>
              <a:t>Early identification and separation of patients who have presumptive TB (cough triage)</a:t>
            </a:r>
          </a:p>
          <a:p>
            <a:pPr marL="218478" indent="-218478">
              <a:buAutoNum type="alphaLcParenR"/>
            </a:pPr>
            <a:r>
              <a:rPr lang="en-US" altLang="en-AU" dirty="0"/>
              <a:t>Prompt diagnosis and linkage to treatment</a:t>
            </a:r>
          </a:p>
          <a:p>
            <a:pPr marL="218478" indent="-218478">
              <a:buAutoNum type="alphaLcParenR"/>
            </a:pPr>
            <a:r>
              <a:rPr lang="en-US" altLang="en-AU" dirty="0"/>
              <a:t>Keeping windows and doors open to allow adequate air circulation</a:t>
            </a:r>
          </a:p>
          <a:p>
            <a:pPr marL="218478" indent="-218478">
              <a:buAutoNum type="alphaLcParenR"/>
            </a:pPr>
            <a:r>
              <a:rPr lang="en-US" altLang="en-AU" dirty="0"/>
              <a:t>Patient education about respiratory hygiene (including cough etiquette) among people with presumptive or diagnosed TB</a:t>
            </a:r>
          </a:p>
          <a:p>
            <a:r>
              <a:rPr lang="en-US" dirty="0"/>
              <a:t>Environmental controls are measures that aim to reduce the concentration of TB bacilli in an airspace. Opening windows and door to ensure good cross ventilation is one such measure. </a:t>
            </a:r>
          </a:p>
          <a:p>
            <a:r>
              <a:rPr lang="en-US" altLang="en-AU" dirty="0"/>
              <a:t>The use of personal protective equipment e.g., use of masks for patients with cough is increasingly practiced in healthcare settings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24</a:t>
            </a:fld>
            <a:endParaRPr lang="fr-FR" altLang="en-US" dirty="0"/>
          </a:p>
        </p:txBody>
      </p:sp>
    </p:spTree>
    <p:extLst>
      <p:ext uri="{BB962C8B-B14F-4D97-AF65-F5344CB8AC3E}">
        <p14:creationId xmlns:p14="http://schemas.microsoft.com/office/powerpoint/2010/main" val="2615615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25</a:t>
            </a:fld>
            <a:endParaRPr lang="fr-FR" altLang="en-US" dirty="0"/>
          </a:p>
        </p:txBody>
      </p:sp>
    </p:spTree>
    <p:extLst>
      <p:ext uri="{BB962C8B-B14F-4D97-AF65-F5344CB8AC3E}">
        <p14:creationId xmlns:p14="http://schemas.microsoft.com/office/powerpoint/2010/main" val="1899979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52463"/>
            <a:ext cx="5789613" cy="3257550"/>
          </a:xfrm>
        </p:spPr>
      </p:sp>
      <p:sp>
        <p:nvSpPr>
          <p:cNvPr id="3" name="Notes Placeholder 2"/>
          <p:cNvSpPr>
            <a:spLocks noGrp="1"/>
          </p:cNvSpPr>
          <p:nvPr>
            <p:ph type="body" idx="1"/>
          </p:nvPr>
        </p:nvSpPr>
        <p:spPr/>
        <p:txBody>
          <a:bodyPr/>
          <a:lstStyle/>
          <a:p>
            <a:pPr algn="just">
              <a:spcBef>
                <a:spcPts val="167"/>
              </a:spcBef>
              <a:spcAft>
                <a:spcPts val="167"/>
              </a:spcAft>
            </a:pPr>
            <a:r>
              <a:rPr lang="en-US" altLang="en-AU" dirty="0"/>
              <a:t>Let’s review some of the key learning points for this module.</a:t>
            </a:r>
          </a:p>
          <a:p>
            <a:pPr algn="just">
              <a:spcBef>
                <a:spcPts val="167"/>
              </a:spcBef>
              <a:spcAft>
                <a:spcPts val="167"/>
              </a:spcAft>
            </a:pPr>
            <a:r>
              <a:rPr lang="en-US" altLang="en-AU" dirty="0"/>
              <a:t>Neonatal BCG vaccination should be routine as it protects infants and young children from the most severe forms of TB</a:t>
            </a:r>
            <a:endParaRPr lang="en-AU" altLang="en-AU" dirty="0"/>
          </a:p>
          <a:p>
            <a:pPr algn="just">
              <a:spcBef>
                <a:spcPts val="167"/>
              </a:spcBef>
              <a:spcAft>
                <a:spcPts val="167"/>
              </a:spcAft>
            </a:pPr>
            <a:r>
              <a:rPr lang="en-US" altLang="en-AU" dirty="0"/>
              <a:t>Contact tracing identifies family members/contacts that have already developed disease and those who need TPT</a:t>
            </a:r>
          </a:p>
          <a:p>
            <a:pPr algn="just">
              <a:spcBef>
                <a:spcPts val="167"/>
              </a:spcBef>
              <a:spcAft>
                <a:spcPts val="167"/>
              </a:spcAft>
            </a:pPr>
            <a:r>
              <a:rPr lang="en-US" altLang="en-AU" dirty="0"/>
              <a:t>It is important to rule out active TB disease before providing TPT. There is a range of recommended TPT options that are effective and safe – follow national guidelines.</a:t>
            </a:r>
          </a:p>
          <a:p>
            <a:pPr algn="just">
              <a:spcBef>
                <a:spcPts val="167"/>
              </a:spcBef>
              <a:spcAft>
                <a:spcPts val="167"/>
              </a:spcAft>
            </a:pPr>
            <a:r>
              <a:rPr lang="en-US" altLang="en-AU" dirty="0"/>
              <a:t>Contacts who &lt;5yr old or are PLHIV are at very high risk for developing TB and so are eligible for TPT without a test</a:t>
            </a:r>
          </a:p>
          <a:p>
            <a:pPr algn="just"/>
            <a:r>
              <a:rPr lang="en-US" altLang="en-AU" dirty="0"/>
              <a:t>Treatment support to completion is critical, with community-based or family-based integrated care if feasible</a:t>
            </a:r>
          </a:p>
          <a:p>
            <a:pPr algn="just"/>
            <a:r>
              <a:rPr lang="en-US" altLang="en-AU" dirty="0"/>
              <a:t>Infection control in the household of a TB case or at the health facility level is important to reduce transmission and so prevent TB, This is often forgotten for children and adolescents in those settings. </a:t>
            </a:r>
          </a:p>
          <a:p>
            <a:endParaRPr lang="en-AU" dirty="0"/>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26</a:t>
            </a:fld>
            <a:endParaRPr lang="fr-FR" altLang="en-US" dirty="0"/>
          </a:p>
        </p:txBody>
      </p:sp>
    </p:spTree>
    <p:extLst>
      <p:ext uri="{BB962C8B-B14F-4D97-AF65-F5344CB8AC3E}">
        <p14:creationId xmlns:p14="http://schemas.microsoft.com/office/powerpoint/2010/main" val="3911593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409575" y="652463"/>
            <a:ext cx="5789613" cy="3257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10055" indent="-273098">
              <a:defRPr>
                <a:solidFill>
                  <a:schemeClr val="tx1"/>
                </a:solidFill>
                <a:latin typeface="Arial" panose="020B0604020202020204" pitchFamily="34" charset="0"/>
                <a:ea typeface="ＭＳ Ｐゴシック" panose="020B0600070205080204" pitchFamily="34" charset="-128"/>
              </a:defRPr>
            </a:lvl2pPr>
            <a:lvl3pPr marL="1092392" indent="-218478">
              <a:defRPr>
                <a:solidFill>
                  <a:schemeClr val="tx1"/>
                </a:solidFill>
                <a:latin typeface="Arial" panose="020B0604020202020204" pitchFamily="34" charset="0"/>
                <a:ea typeface="ＭＳ Ｐゴシック" panose="020B0600070205080204" pitchFamily="34" charset="-128"/>
              </a:defRPr>
            </a:lvl3pPr>
            <a:lvl4pPr marL="1529349" indent="-218478">
              <a:defRPr>
                <a:solidFill>
                  <a:schemeClr val="tx1"/>
                </a:solidFill>
                <a:latin typeface="Arial" panose="020B0604020202020204" pitchFamily="34" charset="0"/>
                <a:ea typeface="ＭＳ Ｐゴシック" panose="020B0600070205080204" pitchFamily="34" charset="-128"/>
              </a:defRPr>
            </a:lvl4pPr>
            <a:lvl5pPr marL="1966307" indent="-218478">
              <a:defRPr>
                <a:solidFill>
                  <a:schemeClr val="tx1"/>
                </a:solidFill>
                <a:latin typeface="Arial" panose="020B0604020202020204" pitchFamily="34" charset="0"/>
                <a:ea typeface="ＭＳ Ｐゴシック" panose="020B0600070205080204" pitchFamily="34" charset="-128"/>
              </a:defRPr>
            </a:lvl5pPr>
            <a:lvl6pPr marL="2403264" indent="-2184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840221" indent="-2184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277178" indent="-2184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714135" indent="-21847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91C5E96-CCAB-4A60-985C-AE9D65DEB99F}" type="slidenum">
              <a:rPr lang="fr-FR" altLang="en-US" smtClean="0">
                <a:latin typeface="Calibri" panose="020F0502020204030204" pitchFamily="34" charset="0"/>
              </a:rPr>
              <a:pPr/>
              <a:t>27</a:t>
            </a:fld>
            <a:endParaRPr lang="fr-FR" altLang="en-US" dirty="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28</a:t>
            </a:fld>
            <a:endParaRPr lang="fr-FR" altLang="en-US" dirty="0"/>
          </a:p>
        </p:txBody>
      </p:sp>
    </p:spTree>
    <p:extLst>
      <p:ext uri="{BB962C8B-B14F-4D97-AF65-F5344CB8AC3E}">
        <p14:creationId xmlns:p14="http://schemas.microsoft.com/office/powerpoint/2010/main" val="124857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29</a:t>
            </a:fld>
            <a:endParaRPr lang="fr-FR" altLang="en-US" dirty="0"/>
          </a:p>
        </p:txBody>
      </p:sp>
    </p:spTree>
    <p:extLst>
      <p:ext uri="{BB962C8B-B14F-4D97-AF65-F5344CB8AC3E}">
        <p14:creationId xmlns:p14="http://schemas.microsoft.com/office/powerpoint/2010/main" val="249335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52463"/>
            <a:ext cx="5789613" cy="3257550"/>
          </a:xfrm>
        </p:spPr>
      </p:sp>
      <p:sp>
        <p:nvSpPr>
          <p:cNvPr id="3" name="Notes Placeholder 2"/>
          <p:cNvSpPr>
            <a:spLocks noGrp="1"/>
          </p:cNvSpPr>
          <p:nvPr>
            <p:ph type="body" idx="1"/>
          </p:nvPr>
        </p:nvSpPr>
        <p:spPr/>
        <p:txBody>
          <a:bodyPr>
            <a:normAutofit/>
          </a:bodyPr>
          <a:lstStyle/>
          <a:p>
            <a:pPr>
              <a:defRPr/>
            </a:pPr>
            <a:r>
              <a:rPr lang="en-GB" dirty="0"/>
              <a:t>In this module, we will explore the three main strategies for TB prevention with special emphasis on provision of TB preventive therapy or TPT. </a:t>
            </a:r>
          </a:p>
          <a:p>
            <a:pPr>
              <a:defRPr/>
            </a:pPr>
            <a:endParaRPr lang="en-GB" dirty="0"/>
          </a:p>
          <a:p>
            <a:pPr>
              <a:defRPr/>
            </a:pPr>
            <a:r>
              <a:rPr lang="en-GB" dirty="0"/>
              <a:t>We will discuss the importance of BCG vaccination for preventing mortality from TB particularly in high TB burden countries. </a:t>
            </a:r>
          </a:p>
          <a:p>
            <a:pPr>
              <a:defRPr/>
            </a:pPr>
            <a:r>
              <a:rPr lang="en-GB" dirty="0"/>
              <a:t>We will then explore contact screening and its role in increasing the uptake of TB preventive therapy. In this section, we will discuss the different considerations ruling out active TB and initiating TPT among child contacts of patients diagnosed with TB. </a:t>
            </a:r>
          </a:p>
          <a:p>
            <a:pPr>
              <a:defRPr/>
            </a:pPr>
            <a:r>
              <a:rPr lang="en-GB" dirty="0"/>
              <a:t>We will discuss the TPT regimens for different groups of children and adolescents at high risk for developing TB, including child and adolescent contacts of patients with drug-resistant TB. </a:t>
            </a:r>
          </a:p>
          <a:p>
            <a:pPr>
              <a:defRPr/>
            </a:pPr>
            <a:r>
              <a:rPr lang="en-GB" dirty="0"/>
              <a:t>Finally, we will highlight the importance of TB infection prevention and control to reduce transmission risk especially in healthcare settings.</a:t>
            </a:r>
          </a:p>
          <a:p>
            <a:pPr>
              <a:spcAft>
                <a:spcPts val="1147"/>
              </a:spcAft>
            </a:pPr>
            <a:endParaRPr lang="en-ZA" dirty="0"/>
          </a:p>
          <a:p>
            <a:pPr>
              <a:spcAft>
                <a:spcPts val="1147"/>
              </a:spcAft>
            </a:pPr>
            <a:r>
              <a:rPr lang="en-ZA" dirty="0"/>
              <a:t>We’ll conclude the module with a summary of key points for you to take away. </a:t>
            </a:r>
          </a:p>
        </p:txBody>
      </p:sp>
      <p:sp>
        <p:nvSpPr>
          <p:cNvPr id="4" name="Slide Number Placeholder 3"/>
          <p:cNvSpPr>
            <a:spLocks noGrp="1"/>
          </p:cNvSpPr>
          <p:nvPr>
            <p:ph type="sldNum" sz="quarter" idx="5"/>
          </p:nvPr>
        </p:nvSpPr>
        <p:spPr/>
        <p:txBody>
          <a:bodyPr/>
          <a:lstStyle/>
          <a:p>
            <a:fld id="{BA6A8D42-E502-4AF0-8797-4AE4185E5234}" type="slidenum">
              <a:rPr lang="en-ZA" smtClean="0"/>
              <a:t>3</a:t>
            </a:fld>
            <a:endParaRPr lang="en-ZA"/>
          </a:p>
        </p:txBody>
      </p:sp>
    </p:spTree>
    <p:extLst>
      <p:ext uri="{BB962C8B-B14F-4D97-AF65-F5344CB8AC3E}">
        <p14:creationId xmlns:p14="http://schemas.microsoft.com/office/powerpoint/2010/main" val="1634367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30</a:t>
            </a:fld>
            <a:endParaRPr lang="fr-FR" altLang="en-US" dirty="0"/>
          </a:p>
        </p:txBody>
      </p:sp>
    </p:spTree>
    <p:extLst>
      <p:ext uri="{BB962C8B-B14F-4D97-AF65-F5344CB8AC3E}">
        <p14:creationId xmlns:p14="http://schemas.microsoft.com/office/powerpoint/2010/main" val="3643460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31</a:t>
            </a:fld>
            <a:endParaRPr lang="fr-FR" altLang="en-US" dirty="0"/>
          </a:p>
        </p:txBody>
      </p:sp>
    </p:spTree>
    <p:extLst>
      <p:ext uri="{BB962C8B-B14F-4D97-AF65-F5344CB8AC3E}">
        <p14:creationId xmlns:p14="http://schemas.microsoft.com/office/powerpoint/2010/main" val="1392320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32</a:t>
            </a:fld>
            <a:endParaRPr lang="fr-FR" altLang="en-US" dirty="0"/>
          </a:p>
        </p:txBody>
      </p:sp>
    </p:spTree>
    <p:extLst>
      <p:ext uri="{BB962C8B-B14F-4D97-AF65-F5344CB8AC3E}">
        <p14:creationId xmlns:p14="http://schemas.microsoft.com/office/powerpoint/2010/main" val="63559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52463"/>
            <a:ext cx="5789613" cy="3257550"/>
          </a:xfrm>
        </p:spPr>
      </p:sp>
      <p:sp>
        <p:nvSpPr>
          <p:cNvPr id="3" name="Notes Placeholder 2"/>
          <p:cNvSpPr>
            <a:spLocks noGrp="1"/>
          </p:cNvSpPr>
          <p:nvPr>
            <p:ph type="body" idx="1"/>
          </p:nvPr>
        </p:nvSpPr>
        <p:spPr/>
        <p:txBody>
          <a:bodyPr>
            <a:normAutofit/>
          </a:bodyPr>
          <a:lstStyle/>
          <a:p>
            <a:pPr>
              <a:spcAft>
                <a:spcPts val="1147"/>
              </a:spcAft>
            </a:pPr>
            <a:r>
              <a:rPr lang="en-ZA" dirty="0"/>
              <a:t>There will also be a couple of opportunities to share some of your own country specific setting practices during small group discussions.  </a:t>
            </a:r>
          </a:p>
          <a:p>
            <a:endParaRPr lang="en-ZA" dirty="0"/>
          </a:p>
        </p:txBody>
      </p:sp>
      <p:sp>
        <p:nvSpPr>
          <p:cNvPr id="4" name="Slide Number Placeholder 3"/>
          <p:cNvSpPr>
            <a:spLocks noGrp="1"/>
          </p:cNvSpPr>
          <p:nvPr>
            <p:ph type="sldNum" sz="quarter" idx="5"/>
          </p:nvPr>
        </p:nvSpPr>
        <p:spPr/>
        <p:txBody>
          <a:bodyPr/>
          <a:lstStyle/>
          <a:p>
            <a:fld id="{BA6A8D42-E502-4AF0-8797-4AE4185E5234}" type="slidenum">
              <a:rPr lang="en-ZA" smtClean="0"/>
              <a:t>4</a:t>
            </a:fld>
            <a:endParaRPr lang="en-ZA"/>
          </a:p>
        </p:txBody>
      </p:sp>
    </p:spTree>
    <p:extLst>
      <p:ext uri="{BB962C8B-B14F-4D97-AF65-F5344CB8AC3E}">
        <p14:creationId xmlns:p14="http://schemas.microsoft.com/office/powerpoint/2010/main" val="305869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nSpc>
                <a:spcPct val="100000"/>
              </a:lnSpc>
              <a:spcBef>
                <a:spcPts val="0"/>
              </a:spcBef>
              <a:spcAft>
                <a:spcPts val="0"/>
              </a:spcAft>
            </a:pPr>
            <a:r>
              <a:rPr lang="en-GB" dirty="0"/>
              <a:t>These context specific discussion opportunities will occur repeatedly throughout this training. </a:t>
            </a:r>
          </a:p>
          <a:p>
            <a:pPr>
              <a:lnSpc>
                <a:spcPct val="100000"/>
              </a:lnSpc>
              <a:spcBef>
                <a:spcPts val="0"/>
              </a:spcBef>
              <a:spcAft>
                <a:spcPts val="0"/>
              </a:spcAft>
            </a:pPr>
            <a:r>
              <a:rPr lang="en-GB" dirty="0"/>
              <a:t>Here are some suggestions on how you might like to facilitate them, to run them in a time efficient manner.   </a:t>
            </a:r>
          </a:p>
          <a:p>
            <a:pPr marL="327718" indent="-327718">
              <a:lnSpc>
                <a:spcPct val="100000"/>
              </a:lnSpc>
              <a:spcBef>
                <a:spcPts val="0"/>
              </a:spcBef>
              <a:spcAft>
                <a:spcPts val="0"/>
              </a:spcAft>
              <a:buAutoNum type="arabicPeriod"/>
            </a:pPr>
            <a:r>
              <a:rPr lang="en-GB" dirty="0"/>
              <a:t>Explain that the next 15 minutes will be devoted to sharing amongst your colleagues, about how things may work in your setting. </a:t>
            </a:r>
          </a:p>
          <a:p>
            <a:pPr marL="327718" indent="-327718">
              <a:lnSpc>
                <a:spcPct val="100000"/>
              </a:lnSpc>
              <a:spcBef>
                <a:spcPts val="0"/>
              </a:spcBef>
              <a:spcAft>
                <a:spcPts val="0"/>
              </a:spcAft>
              <a:buAutoNum type="arabicPeriod"/>
            </a:pPr>
            <a:r>
              <a:rPr lang="en-GB" dirty="0"/>
              <a:t>Explain that 3, or 4, questions will be shown on the presentation. </a:t>
            </a:r>
          </a:p>
          <a:p>
            <a:pPr marL="327718" indent="-327718">
              <a:lnSpc>
                <a:spcPct val="100000"/>
              </a:lnSpc>
              <a:spcBef>
                <a:spcPts val="0"/>
              </a:spcBef>
              <a:spcAft>
                <a:spcPts val="0"/>
              </a:spcAft>
              <a:buAutoNum type="arabicPeriod"/>
            </a:pPr>
            <a:r>
              <a:rPr lang="en-GB" dirty="0"/>
              <a:t>Then divide the questions amongst the groups. Some groups may need to discuss the same question. </a:t>
            </a:r>
          </a:p>
          <a:p>
            <a:pPr marL="327718" indent="-327718">
              <a:lnSpc>
                <a:spcPct val="100000"/>
              </a:lnSpc>
              <a:spcBef>
                <a:spcPts val="0"/>
              </a:spcBef>
              <a:spcAft>
                <a:spcPts val="0"/>
              </a:spcAft>
              <a:buAutoNum type="arabicPeriod"/>
            </a:pPr>
            <a:r>
              <a:rPr lang="en-GB" dirty="0"/>
              <a:t>Tell them they will have just 2 or 3 minutes to discuss in their small groups. Then you will discuss as a large group. </a:t>
            </a:r>
          </a:p>
          <a:p>
            <a:pPr marL="327718" indent="-327718">
              <a:lnSpc>
                <a:spcPct val="100000"/>
              </a:lnSpc>
              <a:spcBef>
                <a:spcPts val="0"/>
              </a:spcBef>
              <a:spcAft>
                <a:spcPts val="0"/>
              </a:spcAft>
              <a:buAutoNum type="arabicPeriod" startAt="5"/>
            </a:pPr>
            <a:r>
              <a:rPr lang="en-US" dirty="0"/>
              <a:t>When this time is up, ask for everyone’s attention. And then ask for volunteers to comment on each question discussed.  Request participants to keep their responses succinct so that the time allows for others to also contribute. </a:t>
            </a:r>
          </a:p>
          <a:p>
            <a:pPr marL="327718" indent="-327718">
              <a:lnSpc>
                <a:spcPct val="100000"/>
              </a:lnSpc>
              <a:spcBef>
                <a:spcPts val="0"/>
              </a:spcBef>
              <a:spcAft>
                <a:spcPts val="0"/>
              </a:spcAft>
              <a:buAutoNum type="arabicPeriod" startAt="5"/>
            </a:pPr>
            <a:r>
              <a:rPr lang="en-US" dirty="0"/>
              <a:t>Acknowledge all responses and thank participants for sharing. </a:t>
            </a:r>
          </a:p>
          <a:p>
            <a:pPr marL="327718" indent="-327718">
              <a:lnSpc>
                <a:spcPct val="100000"/>
              </a:lnSpc>
              <a:spcBef>
                <a:spcPts val="0"/>
              </a:spcBef>
              <a:spcAft>
                <a:spcPts val="0"/>
              </a:spcAft>
              <a:buAutoNum type="arabicPeriod" startAt="5"/>
            </a:pPr>
            <a:r>
              <a:rPr lang="en-GB" dirty="0"/>
              <a:t>Be mindful of the time and try to wrap up discussions so that the full activity takes no more than 15 minutes.</a:t>
            </a:r>
          </a:p>
        </p:txBody>
      </p:sp>
      <p:sp>
        <p:nvSpPr>
          <p:cNvPr id="4" name="Slide Number Placeholder 3"/>
          <p:cNvSpPr>
            <a:spLocks noGrp="1"/>
          </p:cNvSpPr>
          <p:nvPr>
            <p:ph type="sldNum" sz="quarter" idx="5"/>
          </p:nvPr>
        </p:nvSpPr>
        <p:spPr/>
        <p:txBody>
          <a:bodyPr/>
          <a:lstStyle/>
          <a:p>
            <a:pPr defTabSz="873914" fontAlgn="auto">
              <a:spcBef>
                <a:spcPts val="0"/>
              </a:spcBef>
              <a:spcAft>
                <a:spcPts val="0"/>
              </a:spcAft>
              <a:defRPr/>
            </a:pPr>
            <a:fld id="{BA6A8D42-E502-4AF0-8797-4AE4185E5234}" type="slidenum">
              <a:rPr lang="en-ZA">
                <a:solidFill>
                  <a:prstClr val="black"/>
                </a:solidFill>
                <a:latin typeface="Aptos" panose="02110004020202020204"/>
                <a:ea typeface="+mn-ea"/>
              </a:rPr>
              <a:pPr defTabSz="873914" fontAlgn="auto">
                <a:spcBef>
                  <a:spcPts val="0"/>
                </a:spcBef>
                <a:spcAft>
                  <a:spcPts val="0"/>
                </a:spcAft>
                <a:defRPr/>
              </a:pPr>
              <a:t>5</a:t>
            </a:fld>
            <a:endParaRPr lang="en-ZA">
              <a:solidFill>
                <a:prstClr val="black"/>
              </a:solidFill>
              <a:latin typeface="Aptos" panose="02110004020202020204"/>
              <a:ea typeface="+mn-ea"/>
            </a:endParaRPr>
          </a:p>
        </p:txBody>
      </p:sp>
    </p:spTree>
    <p:extLst>
      <p:ext uri="{BB962C8B-B14F-4D97-AF65-F5344CB8AC3E}">
        <p14:creationId xmlns:p14="http://schemas.microsoft.com/office/powerpoint/2010/main" val="143517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6</a:t>
            </a:fld>
            <a:endParaRPr lang="fr-FR" altLang="en-US" dirty="0"/>
          </a:p>
        </p:txBody>
      </p:sp>
    </p:spTree>
    <p:extLst>
      <p:ext uri="{BB962C8B-B14F-4D97-AF65-F5344CB8AC3E}">
        <p14:creationId xmlns:p14="http://schemas.microsoft.com/office/powerpoint/2010/main" val="615351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7</a:t>
            </a:fld>
            <a:endParaRPr lang="fr-FR" altLang="en-US" dirty="0"/>
          </a:p>
        </p:txBody>
      </p:sp>
    </p:spTree>
    <p:extLst>
      <p:ext uri="{BB962C8B-B14F-4D97-AF65-F5344CB8AC3E}">
        <p14:creationId xmlns:p14="http://schemas.microsoft.com/office/powerpoint/2010/main" val="234530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8</a:t>
            </a:fld>
            <a:endParaRPr lang="fr-FR" altLang="en-US" dirty="0"/>
          </a:p>
        </p:txBody>
      </p:sp>
    </p:spTree>
    <p:extLst>
      <p:ext uri="{BB962C8B-B14F-4D97-AF65-F5344CB8AC3E}">
        <p14:creationId xmlns:p14="http://schemas.microsoft.com/office/powerpoint/2010/main" val="941437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52463"/>
            <a:ext cx="5789613" cy="3257550"/>
          </a:xfrm>
        </p:spPr>
      </p:sp>
      <p:sp>
        <p:nvSpPr>
          <p:cNvPr id="3" name="Notes Placeholder 2"/>
          <p:cNvSpPr>
            <a:spLocks noGrp="1"/>
          </p:cNvSpPr>
          <p:nvPr>
            <p:ph type="body" idx="1"/>
          </p:nvPr>
        </p:nvSpPr>
        <p:spPr/>
        <p:txBody>
          <a:bodyPr>
            <a:normAutofit/>
          </a:bodyPr>
          <a:lstStyle/>
          <a:p>
            <a:r>
              <a:rPr lang="en-US" dirty="0"/>
              <a:t>The main strategy to successfully end TB and prevent new infections and new TB disease cases is to reduce transmission which requires finding and treating all the TB cases that are currently in the community. In this module, we will focus on specific strategies for TB prevention that include:  </a:t>
            </a:r>
          </a:p>
          <a:p>
            <a:pPr marL="218478" indent="-218478">
              <a:buAutoNum type="alphaLcParenR"/>
            </a:pPr>
            <a:r>
              <a:rPr lang="en-US" dirty="0"/>
              <a:t>BCG vaccination which is widely recommended as part of several national childhood immunization </a:t>
            </a:r>
            <a:r>
              <a:rPr lang="en-US" dirty="0" err="1"/>
              <a:t>programmes</a:t>
            </a:r>
            <a:r>
              <a:rPr lang="en-US" dirty="0"/>
              <a:t> particularly in high TB burden countries. </a:t>
            </a:r>
          </a:p>
          <a:p>
            <a:pPr marL="218478" indent="-218478">
              <a:buAutoNum type="alphaLcParenR"/>
            </a:pPr>
            <a:r>
              <a:rPr lang="en-US" dirty="0"/>
              <a:t>The recommended use of TB preventive treatment or TPT to prevent progress from infection with MTB to active TB disease particularly among people at high risk of progression. These include recent TB contacts, especially young child contacts as well as people living with HIV.  </a:t>
            </a:r>
          </a:p>
          <a:p>
            <a:pPr marL="218478" indent="-218478">
              <a:buAutoNum type="alphaLcParenR"/>
            </a:pPr>
            <a:r>
              <a:rPr lang="en-US" dirty="0"/>
              <a:t>The third one, TB or air-borne infection prevention and control or IPC for short, is also highly relevant for children and adolescents. In health care settings where people are often exposed to other people with TB that could be undiagnosed or untreated, efforts should be made to minimize the risk for TB transmission to healthcare workers, patients and their families. IPC plans should be developed based on a three-level hierarchy of control measures and include: administrative measures, environmental controls and use of protective wear. </a:t>
            </a:r>
          </a:p>
          <a:p>
            <a:pPr marL="218478" indent="-218478">
              <a:buAutoNum type="alphaLcParenR"/>
            </a:pPr>
            <a:endParaRPr lang="en-US" dirty="0"/>
          </a:p>
        </p:txBody>
      </p:sp>
      <p:sp>
        <p:nvSpPr>
          <p:cNvPr id="4" name="Slide Number Placeholder 3"/>
          <p:cNvSpPr>
            <a:spLocks noGrp="1"/>
          </p:cNvSpPr>
          <p:nvPr>
            <p:ph type="sldNum" sz="quarter" idx="5"/>
          </p:nvPr>
        </p:nvSpPr>
        <p:spPr/>
        <p:txBody>
          <a:bodyPr/>
          <a:lstStyle/>
          <a:p>
            <a:pPr>
              <a:defRPr/>
            </a:pPr>
            <a:fld id="{FEA5D7D5-C80E-4925-9BDD-46949271A5C3}" type="slidenum">
              <a:rPr lang="fr-FR" altLang="en-US" smtClean="0"/>
              <a:pPr>
                <a:defRPr/>
              </a:pPr>
              <a:t>9</a:t>
            </a:fld>
            <a:endParaRPr lang="fr-FR" altLang="en-US" dirty="0"/>
          </a:p>
        </p:txBody>
      </p:sp>
    </p:spTree>
    <p:extLst>
      <p:ext uri="{BB962C8B-B14F-4D97-AF65-F5344CB8AC3E}">
        <p14:creationId xmlns:p14="http://schemas.microsoft.com/office/powerpoint/2010/main" val="930215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26BB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61E033-F0FF-7524-41F2-041FC0217A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40" y="-1"/>
            <a:ext cx="3499937" cy="823515"/>
          </a:xfrm>
          <a:prstGeom prst="rect">
            <a:avLst/>
          </a:prstGeom>
        </p:spPr>
      </p:pic>
      <p:sp>
        <p:nvSpPr>
          <p:cNvPr id="2" name="Title 1">
            <a:extLst>
              <a:ext uri="{FF2B5EF4-FFF2-40B4-BE49-F238E27FC236}">
                <a16:creationId xmlns:a16="http://schemas.microsoft.com/office/drawing/2014/main" id="{B21F95F9-400F-1EC0-9FA5-C2A885E025CE}"/>
              </a:ext>
            </a:extLst>
          </p:cNvPr>
          <p:cNvSpPr>
            <a:spLocks noGrp="1"/>
          </p:cNvSpPr>
          <p:nvPr>
            <p:ph type="ctrTitle" hasCustomPrompt="1"/>
          </p:nvPr>
        </p:nvSpPr>
        <p:spPr>
          <a:xfrm>
            <a:off x="2038350" y="2349500"/>
            <a:ext cx="8629650" cy="1160462"/>
          </a:xfrm>
        </p:spPr>
        <p:txBody>
          <a:bodyPr anchor="b">
            <a:noAutofit/>
          </a:bodyPr>
          <a:lstStyle>
            <a:lvl1pPr algn="ctr">
              <a:defRPr sz="4800" b="1">
                <a:solidFill>
                  <a:schemeClr val="accent2"/>
                </a:solidFill>
                <a:latin typeface="Helvetica" panose="020B0604020202020204" pitchFamily="34" charset="0"/>
                <a:cs typeface="Helvetica" panose="020B0604020202020204" pitchFamily="34" charset="0"/>
              </a:defRPr>
            </a:lvl1pPr>
          </a:lstStyle>
          <a:p>
            <a:r>
              <a:rPr lang="en-US" dirty="0"/>
              <a:t>TITLE</a:t>
            </a:r>
            <a:endParaRPr lang="en-ZA" dirty="0"/>
          </a:p>
        </p:txBody>
      </p:sp>
      <p:sp>
        <p:nvSpPr>
          <p:cNvPr id="3" name="Subtitle 2">
            <a:extLst>
              <a:ext uri="{FF2B5EF4-FFF2-40B4-BE49-F238E27FC236}">
                <a16:creationId xmlns:a16="http://schemas.microsoft.com/office/drawing/2014/main" id="{DB3FB6C4-458B-C9E8-77BD-0E9898395DD7}"/>
              </a:ext>
            </a:extLst>
          </p:cNvPr>
          <p:cNvSpPr>
            <a:spLocks noGrp="1"/>
          </p:cNvSpPr>
          <p:nvPr>
            <p:ph type="subTitle" idx="1"/>
          </p:nvPr>
        </p:nvSpPr>
        <p:spPr>
          <a:xfrm>
            <a:off x="2038350" y="3602038"/>
            <a:ext cx="8629650" cy="98901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6" name="Text Placeholder 4">
            <a:extLst>
              <a:ext uri="{FF2B5EF4-FFF2-40B4-BE49-F238E27FC236}">
                <a16:creationId xmlns:a16="http://schemas.microsoft.com/office/drawing/2014/main" id="{8D649AAE-EB86-217D-C8A0-89ABE5CE976E}"/>
              </a:ext>
            </a:extLst>
          </p:cNvPr>
          <p:cNvSpPr>
            <a:spLocks noGrp="1"/>
          </p:cNvSpPr>
          <p:nvPr>
            <p:ph type="body" sz="quarter" idx="11" hasCustomPrompt="1"/>
          </p:nvPr>
        </p:nvSpPr>
        <p:spPr>
          <a:xfrm>
            <a:off x="695325" y="5473226"/>
            <a:ext cx="3200689" cy="403699"/>
          </a:xfrm>
          <a:prstGeom prst="rect">
            <a:avLst/>
          </a:prstGeom>
        </p:spPr>
        <p:txBody>
          <a:bodyPr>
            <a:noAutofit/>
          </a:bodyPr>
          <a:lstStyle>
            <a:lvl1pPr marL="0" indent="0">
              <a:buNone/>
              <a:defRPr sz="2400" b="0">
                <a:ln>
                  <a:noFill/>
                </a:ln>
                <a:solidFill>
                  <a:srgbClr val="F3B329"/>
                </a:solidFill>
                <a:latin typeface="Helvetica" pitchFamily="2" charset="0"/>
              </a:defRPr>
            </a:lvl1pPr>
          </a:lstStyle>
          <a:p>
            <a:pPr lvl="0"/>
            <a:r>
              <a:rPr lang="en-GB" dirty="0"/>
              <a:t>Faculty name</a:t>
            </a:r>
          </a:p>
        </p:txBody>
      </p:sp>
    </p:spTree>
    <p:extLst>
      <p:ext uri="{BB962C8B-B14F-4D97-AF65-F5344CB8AC3E}">
        <p14:creationId xmlns:p14="http://schemas.microsoft.com/office/powerpoint/2010/main" val="390255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tting specific practices">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39FE8677-9AB2-6643-F25C-4E9AFE1A4C42}"/>
              </a:ext>
            </a:extLst>
          </p:cNvPr>
          <p:cNvSpPr/>
          <p:nvPr userDrawn="1"/>
        </p:nvSpPr>
        <p:spPr>
          <a:xfrm>
            <a:off x="721451" y="230215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51" name="Text Placeholder 19">
            <a:extLst>
              <a:ext uri="{FF2B5EF4-FFF2-40B4-BE49-F238E27FC236}">
                <a16:creationId xmlns:a16="http://schemas.microsoft.com/office/drawing/2014/main" id="{C08D669C-CACF-F66A-C5C5-985838C7D5CC}"/>
              </a:ext>
            </a:extLst>
          </p:cNvPr>
          <p:cNvSpPr>
            <a:spLocks noGrp="1"/>
          </p:cNvSpPr>
          <p:nvPr>
            <p:ph type="body" sz="quarter" idx="25" hasCustomPrompt="1"/>
          </p:nvPr>
        </p:nvSpPr>
        <p:spPr>
          <a:xfrm>
            <a:off x="1591622" y="2395251"/>
            <a:ext cx="9674326" cy="575999"/>
          </a:xfrm>
        </p:spPr>
        <p:txBody>
          <a:bodyPr anchor="ct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52" name="Oval 51">
            <a:extLst>
              <a:ext uri="{FF2B5EF4-FFF2-40B4-BE49-F238E27FC236}">
                <a16:creationId xmlns:a16="http://schemas.microsoft.com/office/drawing/2014/main" id="{34B28EBD-E152-11A3-5A1E-9D5D756087AA}"/>
              </a:ext>
            </a:extLst>
          </p:cNvPr>
          <p:cNvSpPr/>
          <p:nvPr userDrawn="1"/>
        </p:nvSpPr>
        <p:spPr>
          <a:xfrm>
            <a:off x="898339" y="2403871"/>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53" name="Text Placeholder 26">
            <a:extLst>
              <a:ext uri="{FF2B5EF4-FFF2-40B4-BE49-F238E27FC236}">
                <a16:creationId xmlns:a16="http://schemas.microsoft.com/office/drawing/2014/main" id="{8BB8D784-EE70-5DE1-D31D-160BBAB75E95}"/>
              </a:ext>
            </a:extLst>
          </p:cNvPr>
          <p:cNvSpPr>
            <a:spLocks noGrp="1"/>
          </p:cNvSpPr>
          <p:nvPr>
            <p:ph type="body" sz="quarter" idx="26" hasCustomPrompt="1"/>
          </p:nvPr>
        </p:nvSpPr>
        <p:spPr>
          <a:xfrm>
            <a:off x="1024414" y="2548996"/>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54" name="Rectangle 53">
            <a:extLst>
              <a:ext uri="{FF2B5EF4-FFF2-40B4-BE49-F238E27FC236}">
                <a16:creationId xmlns:a16="http://schemas.microsoft.com/office/drawing/2014/main" id="{788E1BFB-41C3-2B1D-C187-1D1601B5A32F}"/>
              </a:ext>
            </a:extLst>
          </p:cNvPr>
          <p:cNvSpPr/>
          <p:nvPr userDrawn="1"/>
        </p:nvSpPr>
        <p:spPr>
          <a:xfrm>
            <a:off x="721451" y="320946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55" name="Text Placeholder 19">
            <a:extLst>
              <a:ext uri="{FF2B5EF4-FFF2-40B4-BE49-F238E27FC236}">
                <a16:creationId xmlns:a16="http://schemas.microsoft.com/office/drawing/2014/main" id="{0BC2B069-6B7C-4DB8-2C34-6EF7691627B9}"/>
              </a:ext>
            </a:extLst>
          </p:cNvPr>
          <p:cNvSpPr>
            <a:spLocks noGrp="1"/>
          </p:cNvSpPr>
          <p:nvPr>
            <p:ph type="body" sz="quarter" idx="27" hasCustomPrompt="1"/>
          </p:nvPr>
        </p:nvSpPr>
        <p:spPr>
          <a:xfrm>
            <a:off x="1591622" y="3302561"/>
            <a:ext cx="9674326" cy="575999"/>
          </a:xfrm>
        </p:spPr>
        <p:txBody>
          <a:bodyPr anchor="ct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56" name="Oval 55">
            <a:extLst>
              <a:ext uri="{FF2B5EF4-FFF2-40B4-BE49-F238E27FC236}">
                <a16:creationId xmlns:a16="http://schemas.microsoft.com/office/drawing/2014/main" id="{D855044F-85EB-EF75-AD6C-BC5E5D1EA80F}"/>
              </a:ext>
            </a:extLst>
          </p:cNvPr>
          <p:cNvSpPr/>
          <p:nvPr userDrawn="1"/>
        </p:nvSpPr>
        <p:spPr>
          <a:xfrm>
            <a:off x="898339" y="3311181"/>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57" name="Text Placeholder 26">
            <a:extLst>
              <a:ext uri="{FF2B5EF4-FFF2-40B4-BE49-F238E27FC236}">
                <a16:creationId xmlns:a16="http://schemas.microsoft.com/office/drawing/2014/main" id="{C8FB0651-F70B-AA99-FCDD-3694CB2B93F1}"/>
              </a:ext>
            </a:extLst>
          </p:cNvPr>
          <p:cNvSpPr>
            <a:spLocks noGrp="1"/>
          </p:cNvSpPr>
          <p:nvPr>
            <p:ph type="body" sz="quarter" idx="28" hasCustomPrompt="1"/>
          </p:nvPr>
        </p:nvSpPr>
        <p:spPr>
          <a:xfrm>
            <a:off x="1024414" y="3456306"/>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58" name="Rectangle 57">
            <a:extLst>
              <a:ext uri="{FF2B5EF4-FFF2-40B4-BE49-F238E27FC236}">
                <a16:creationId xmlns:a16="http://schemas.microsoft.com/office/drawing/2014/main" id="{922D164A-126A-7A94-B241-EE141323F8E1}"/>
              </a:ext>
            </a:extLst>
          </p:cNvPr>
          <p:cNvSpPr/>
          <p:nvPr userDrawn="1"/>
        </p:nvSpPr>
        <p:spPr>
          <a:xfrm>
            <a:off x="721451" y="4108612"/>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59" name="Text Placeholder 19">
            <a:extLst>
              <a:ext uri="{FF2B5EF4-FFF2-40B4-BE49-F238E27FC236}">
                <a16:creationId xmlns:a16="http://schemas.microsoft.com/office/drawing/2014/main" id="{00219CDA-7F7C-5ACF-7693-AA4382AEFD3E}"/>
              </a:ext>
            </a:extLst>
          </p:cNvPr>
          <p:cNvSpPr>
            <a:spLocks noGrp="1"/>
          </p:cNvSpPr>
          <p:nvPr>
            <p:ph type="body" sz="quarter" idx="29" hasCustomPrompt="1"/>
          </p:nvPr>
        </p:nvSpPr>
        <p:spPr>
          <a:xfrm>
            <a:off x="1591622" y="4201705"/>
            <a:ext cx="9674326" cy="575999"/>
          </a:xfrm>
        </p:spPr>
        <p:txBody>
          <a:bodyPr anchor="ct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60" name="Oval 59">
            <a:extLst>
              <a:ext uri="{FF2B5EF4-FFF2-40B4-BE49-F238E27FC236}">
                <a16:creationId xmlns:a16="http://schemas.microsoft.com/office/drawing/2014/main" id="{B948E09E-FE4F-B54D-4992-6074FEC2E5EB}"/>
              </a:ext>
            </a:extLst>
          </p:cNvPr>
          <p:cNvSpPr/>
          <p:nvPr userDrawn="1"/>
        </p:nvSpPr>
        <p:spPr>
          <a:xfrm>
            <a:off x="898339" y="4210325"/>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61" name="Text Placeholder 26">
            <a:extLst>
              <a:ext uri="{FF2B5EF4-FFF2-40B4-BE49-F238E27FC236}">
                <a16:creationId xmlns:a16="http://schemas.microsoft.com/office/drawing/2014/main" id="{E67862E2-E09B-B9D0-970D-34200F1F470F}"/>
              </a:ext>
            </a:extLst>
          </p:cNvPr>
          <p:cNvSpPr>
            <a:spLocks noGrp="1"/>
          </p:cNvSpPr>
          <p:nvPr>
            <p:ph type="body" sz="quarter" idx="30" hasCustomPrompt="1"/>
          </p:nvPr>
        </p:nvSpPr>
        <p:spPr>
          <a:xfrm>
            <a:off x="1024414" y="4355450"/>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62" name="Rectangle 61">
            <a:extLst>
              <a:ext uri="{FF2B5EF4-FFF2-40B4-BE49-F238E27FC236}">
                <a16:creationId xmlns:a16="http://schemas.microsoft.com/office/drawing/2014/main" id="{ACECBA07-EC3D-2479-A30C-3913D8395D3D}"/>
              </a:ext>
            </a:extLst>
          </p:cNvPr>
          <p:cNvSpPr/>
          <p:nvPr userDrawn="1"/>
        </p:nvSpPr>
        <p:spPr>
          <a:xfrm>
            <a:off x="695325" y="5095599"/>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63" name="Text Placeholder 19">
            <a:extLst>
              <a:ext uri="{FF2B5EF4-FFF2-40B4-BE49-F238E27FC236}">
                <a16:creationId xmlns:a16="http://schemas.microsoft.com/office/drawing/2014/main" id="{50A3A517-FFA4-5942-7A05-4FB3DC2B701B}"/>
              </a:ext>
            </a:extLst>
          </p:cNvPr>
          <p:cNvSpPr>
            <a:spLocks noGrp="1"/>
          </p:cNvSpPr>
          <p:nvPr>
            <p:ph type="body" sz="quarter" idx="31" hasCustomPrompt="1"/>
          </p:nvPr>
        </p:nvSpPr>
        <p:spPr>
          <a:xfrm>
            <a:off x="1565496" y="5188692"/>
            <a:ext cx="9674326" cy="575999"/>
          </a:xfrm>
        </p:spPr>
        <p:txBody>
          <a:bodyPr anchor="ct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64" name="Oval 63">
            <a:extLst>
              <a:ext uri="{FF2B5EF4-FFF2-40B4-BE49-F238E27FC236}">
                <a16:creationId xmlns:a16="http://schemas.microsoft.com/office/drawing/2014/main" id="{DA099932-86A5-03D7-ACFD-314EDD0FAAEC}"/>
              </a:ext>
            </a:extLst>
          </p:cNvPr>
          <p:cNvSpPr/>
          <p:nvPr userDrawn="1"/>
        </p:nvSpPr>
        <p:spPr>
          <a:xfrm>
            <a:off x="872213" y="5197312"/>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65" name="Text Placeholder 26">
            <a:extLst>
              <a:ext uri="{FF2B5EF4-FFF2-40B4-BE49-F238E27FC236}">
                <a16:creationId xmlns:a16="http://schemas.microsoft.com/office/drawing/2014/main" id="{96540088-F1EB-5ADD-71E4-863CDAC7B119}"/>
              </a:ext>
            </a:extLst>
          </p:cNvPr>
          <p:cNvSpPr>
            <a:spLocks noGrp="1"/>
          </p:cNvSpPr>
          <p:nvPr>
            <p:ph type="body" sz="quarter" idx="32" hasCustomPrompt="1"/>
          </p:nvPr>
        </p:nvSpPr>
        <p:spPr>
          <a:xfrm>
            <a:off x="998288" y="5342437"/>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3" name="TextBox 2">
            <a:extLst>
              <a:ext uri="{FF2B5EF4-FFF2-40B4-BE49-F238E27FC236}">
                <a16:creationId xmlns:a16="http://schemas.microsoft.com/office/drawing/2014/main" id="{C6E4A384-23B2-53B5-DD69-5674ECD07F0A}"/>
              </a:ext>
            </a:extLst>
          </p:cNvPr>
          <p:cNvSpPr txBox="1"/>
          <p:nvPr userDrawn="1"/>
        </p:nvSpPr>
        <p:spPr>
          <a:xfrm>
            <a:off x="721451" y="594033"/>
            <a:ext cx="475542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43673"/>
                </a:solidFill>
                <a:effectLst/>
                <a:uLnTx/>
                <a:uFillTx/>
                <a:latin typeface="Calibri"/>
                <a:ea typeface="+mn-ea"/>
                <a:cs typeface="+mn-cs"/>
              </a:rPr>
              <a:t>Are 1 or 2 groups willing to share their experiences? </a:t>
            </a:r>
          </a:p>
        </p:txBody>
      </p:sp>
      <p:grpSp>
        <p:nvGrpSpPr>
          <p:cNvPr id="8" name="Group 7">
            <a:extLst>
              <a:ext uri="{FF2B5EF4-FFF2-40B4-BE49-F238E27FC236}">
                <a16:creationId xmlns:a16="http://schemas.microsoft.com/office/drawing/2014/main" id="{A33802F9-AB4A-5AB4-7335-E59F0B7E0DAC}"/>
              </a:ext>
            </a:extLst>
          </p:cNvPr>
          <p:cNvGrpSpPr/>
          <p:nvPr userDrawn="1"/>
        </p:nvGrpSpPr>
        <p:grpSpPr>
          <a:xfrm>
            <a:off x="5476874" y="215454"/>
            <a:ext cx="6219825" cy="1460946"/>
            <a:chOff x="2533650" y="640901"/>
            <a:chExt cx="7124700" cy="1659089"/>
          </a:xfrm>
        </p:grpSpPr>
        <p:pic>
          <p:nvPicPr>
            <p:cNvPr id="9" name="Picture 8" descr="A group of people standing together&#10;&#10;Description automatically generated">
              <a:extLst>
                <a:ext uri="{FF2B5EF4-FFF2-40B4-BE49-F238E27FC236}">
                  <a16:creationId xmlns:a16="http://schemas.microsoft.com/office/drawing/2014/main" id="{421F00CF-CF31-DFF5-7A81-6907433A78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058"/>
            <a:stretch/>
          </p:blipFill>
          <p:spPr>
            <a:xfrm>
              <a:off x="2533650" y="979806"/>
              <a:ext cx="7124700" cy="1320184"/>
            </a:xfrm>
            <a:prstGeom prst="rect">
              <a:avLst/>
            </a:prstGeom>
          </p:spPr>
        </p:pic>
        <p:sp>
          <p:nvSpPr>
            <p:cNvPr id="10" name="Speech Bubble: Rectangle with Corners Rounded 9">
              <a:extLst>
                <a:ext uri="{FF2B5EF4-FFF2-40B4-BE49-F238E27FC236}">
                  <a16:creationId xmlns:a16="http://schemas.microsoft.com/office/drawing/2014/main" id="{65F9DD30-54F7-8A0F-CEC4-68C5C62CA3FF}"/>
                </a:ext>
              </a:extLst>
            </p:cNvPr>
            <p:cNvSpPr/>
            <p:nvPr/>
          </p:nvSpPr>
          <p:spPr>
            <a:xfrm>
              <a:off x="6927273" y="640901"/>
              <a:ext cx="803564" cy="529070"/>
            </a:xfrm>
            <a:prstGeom prst="wedgeRoundRectCallout">
              <a:avLst>
                <a:gd name="adj1" fmla="val -27730"/>
                <a:gd name="adj2" fmla="val 83449"/>
                <a:gd name="adj3" fmla="val 16667"/>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0671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31A2-F95A-DA3D-CE00-AF8D29910A95}"/>
              </a:ext>
            </a:extLst>
          </p:cNvPr>
          <p:cNvSpPr>
            <a:spLocks noGrp="1"/>
          </p:cNvSpPr>
          <p:nvPr>
            <p:ph type="title" hasCustomPrompt="1"/>
          </p:nvPr>
        </p:nvSpPr>
        <p:spPr>
          <a:xfrm>
            <a:off x="695326" y="188913"/>
            <a:ext cx="9268184" cy="1116012"/>
          </a:xfrm>
        </p:spPr>
        <p:txBody>
          <a:bodyPr anchor="ctr"/>
          <a:lstStyle>
            <a:lvl1pPr>
              <a:defRPr/>
            </a:lvl1pPr>
          </a:lstStyle>
          <a:p>
            <a:r>
              <a:rPr lang="en-US" dirty="0"/>
              <a:t>Outline </a:t>
            </a:r>
            <a:endParaRPr lang="en-ZA" dirty="0"/>
          </a:p>
        </p:txBody>
      </p:sp>
      <p:pic>
        <p:nvPicPr>
          <p:cNvPr id="10" name="Picture 9">
            <a:extLst>
              <a:ext uri="{FF2B5EF4-FFF2-40B4-BE49-F238E27FC236}">
                <a16:creationId xmlns:a16="http://schemas.microsoft.com/office/drawing/2014/main" id="{CCA00376-3FE7-24C2-C4CC-64718B6542AC}"/>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10087763" y="188913"/>
            <a:ext cx="1151045" cy="1116013"/>
          </a:xfrm>
          <a:prstGeom prst="rect">
            <a:avLst/>
          </a:prstGeom>
        </p:spPr>
      </p:pic>
      <p:sp>
        <p:nvSpPr>
          <p:cNvPr id="12" name="Text Placeholder 11">
            <a:extLst>
              <a:ext uri="{FF2B5EF4-FFF2-40B4-BE49-F238E27FC236}">
                <a16:creationId xmlns:a16="http://schemas.microsoft.com/office/drawing/2014/main" id="{4ECBD781-103C-99C9-FC69-B82193544E5B}"/>
              </a:ext>
            </a:extLst>
          </p:cNvPr>
          <p:cNvSpPr>
            <a:spLocks noGrp="1"/>
          </p:cNvSpPr>
          <p:nvPr>
            <p:ph type="body" sz="quarter" idx="10"/>
          </p:nvPr>
        </p:nvSpPr>
        <p:spPr/>
        <p:txBody>
          <a:bodyPr/>
          <a:lstStyle>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64528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099A-C74E-0248-52EC-E65839EE30E2}"/>
              </a:ext>
            </a:extLst>
          </p:cNvPr>
          <p:cNvSpPr>
            <a:spLocks noGrp="1"/>
          </p:cNvSpPr>
          <p:nvPr>
            <p:ph type="title" hasCustomPrompt="1"/>
          </p:nvPr>
        </p:nvSpPr>
        <p:spPr>
          <a:xfrm>
            <a:off x="695325" y="188913"/>
            <a:ext cx="10656888" cy="1116012"/>
          </a:xfrm>
        </p:spPr>
        <p:txBody>
          <a:bodyPr anchor="ctr"/>
          <a:lstStyle>
            <a:lvl1pPr>
              <a:defRPr/>
            </a:lvl1pPr>
          </a:lstStyle>
          <a:p>
            <a:r>
              <a:rPr lang="en-US" dirty="0"/>
              <a:t>Content – text only</a:t>
            </a:r>
            <a:endParaRPr lang="en-ZA" dirty="0"/>
          </a:p>
        </p:txBody>
      </p:sp>
      <p:sp>
        <p:nvSpPr>
          <p:cNvPr id="9" name="Text Placeholder 8">
            <a:extLst>
              <a:ext uri="{FF2B5EF4-FFF2-40B4-BE49-F238E27FC236}">
                <a16:creationId xmlns:a16="http://schemas.microsoft.com/office/drawing/2014/main" id="{7CBB468A-4688-39B7-2133-A988867110ED}"/>
              </a:ext>
            </a:extLst>
          </p:cNvPr>
          <p:cNvSpPr>
            <a:spLocks noGrp="1"/>
          </p:cNvSpPr>
          <p:nvPr>
            <p:ph type="body" sz="quarter" idx="10"/>
          </p:nvPr>
        </p:nvSpPr>
        <p:spPr>
          <a:xfrm>
            <a:off x="695325" y="1376363"/>
            <a:ext cx="10656888" cy="4500562"/>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endParaRPr lang="en-ZA" dirty="0"/>
          </a:p>
        </p:txBody>
      </p:sp>
    </p:spTree>
    <p:extLst>
      <p:ext uri="{BB962C8B-B14F-4D97-AF65-F5344CB8AC3E}">
        <p14:creationId xmlns:p14="http://schemas.microsoft.com/office/powerpoint/2010/main" val="638977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451A-2878-F168-89DE-3C66A237FEA5}"/>
              </a:ext>
            </a:extLst>
          </p:cNvPr>
          <p:cNvSpPr>
            <a:spLocks noGrp="1"/>
          </p:cNvSpPr>
          <p:nvPr>
            <p:ph type="title" hasCustomPrompt="1"/>
          </p:nvPr>
        </p:nvSpPr>
        <p:spPr/>
        <p:txBody>
          <a:bodyPr anchor="ctr"/>
          <a:lstStyle>
            <a:lvl1pPr>
              <a:defRPr/>
            </a:lvl1pPr>
          </a:lstStyle>
          <a:p>
            <a:r>
              <a:rPr lang="en-US" dirty="0"/>
              <a:t>Content – text and image </a:t>
            </a:r>
            <a:endParaRPr lang="en-ZA" dirty="0"/>
          </a:p>
        </p:txBody>
      </p:sp>
      <p:sp>
        <p:nvSpPr>
          <p:cNvPr id="3" name="Content Placeholder 2">
            <a:extLst>
              <a:ext uri="{FF2B5EF4-FFF2-40B4-BE49-F238E27FC236}">
                <a16:creationId xmlns:a16="http://schemas.microsoft.com/office/drawing/2014/main" id="{2093AB69-F41C-C45C-AB38-47470880663E}"/>
              </a:ext>
            </a:extLst>
          </p:cNvPr>
          <p:cNvSpPr>
            <a:spLocks noGrp="1"/>
          </p:cNvSpPr>
          <p:nvPr>
            <p:ph sz="half" idx="1"/>
          </p:nvPr>
        </p:nvSpPr>
        <p:spPr>
          <a:xfrm>
            <a:off x="695325" y="1376363"/>
            <a:ext cx="4953000" cy="4500562"/>
          </a:xfrm>
          <a:prstGeom prst="rect">
            <a:avLst/>
          </a:prstGeom>
        </p:spPr>
        <p: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FA2BA6-0A5A-0008-630B-E38E416150C7}"/>
              </a:ext>
            </a:extLst>
          </p:cNvPr>
          <p:cNvSpPr>
            <a:spLocks noGrp="1"/>
          </p:cNvSpPr>
          <p:nvPr>
            <p:ph sz="half" idx="2" hasCustomPrompt="1"/>
          </p:nvPr>
        </p:nvSpPr>
        <p:spPr>
          <a:xfrm>
            <a:off x="6226629" y="1376363"/>
            <a:ext cx="5125584" cy="4500562"/>
          </a:xfrm>
          <a:prstGeom prst="rect">
            <a:avLst/>
          </a:prstGeom>
        </p:spPr>
        <p:txBody>
          <a:bodyPr anchor="ctr"/>
          <a:lstStyle>
            <a:lvl1pPr marL="0" indent="0" algn="ctr">
              <a:buNone/>
              <a:defRPr i="1"/>
            </a:lvl1pPr>
          </a:lstStyle>
          <a:p>
            <a:pPr lvl="0"/>
            <a:r>
              <a:rPr lang="en-US" dirty="0"/>
              <a:t>Insert image</a:t>
            </a:r>
          </a:p>
        </p:txBody>
      </p:sp>
    </p:spTree>
    <p:extLst>
      <p:ext uri="{BB962C8B-B14F-4D97-AF65-F5344CB8AC3E}">
        <p14:creationId xmlns:p14="http://schemas.microsoft.com/office/powerpoint/2010/main" val="1788057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or Xrays -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C65D18-9A45-001D-0702-3D03B6DCD68C}"/>
              </a:ext>
            </a:extLst>
          </p:cNvPr>
          <p:cNvSpPr/>
          <p:nvPr userDrawn="1"/>
        </p:nvSpPr>
        <p:spPr>
          <a:xfrm>
            <a:off x="6320473" y="1397146"/>
            <a:ext cx="3717925" cy="3205163"/>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43673"/>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82941170-EBB0-0B96-7EAB-34E9ED79C92A}"/>
              </a:ext>
            </a:extLst>
          </p:cNvPr>
          <p:cNvSpPr/>
          <p:nvPr userDrawn="1"/>
        </p:nvSpPr>
        <p:spPr>
          <a:xfrm>
            <a:off x="1929272" y="1381125"/>
            <a:ext cx="3717925" cy="3205163"/>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43673"/>
              </a:solidFill>
              <a:effectLst/>
              <a:uLnTx/>
              <a:uFillTx/>
              <a:latin typeface="Calibri"/>
              <a:ea typeface="+mn-ea"/>
              <a:cs typeface="+mn-cs"/>
            </a:endParaRPr>
          </a:p>
        </p:txBody>
      </p:sp>
      <p:sp>
        <p:nvSpPr>
          <p:cNvPr id="2" name="Title 1">
            <a:extLst>
              <a:ext uri="{FF2B5EF4-FFF2-40B4-BE49-F238E27FC236}">
                <a16:creationId xmlns:a16="http://schemas.microsoft.com/office/drawing/2014/main" id="{1ACF8103-D262-2B3B-536A-6B4D40BEA22B}"/>
              </a:ext>
            </a:extLst>
          </p:cNvPr>
          <p:cNvSpPr>
            <a:spLocks noGrp="1"/>
          </p:cNvSpPr>
          <p:nvPr>
            <p:ph type="title" hasCustomPrompt="1"/>
          </p:nvPr>
        </p:nvSpPr>
        <p:spPr>
          <a:xfrm>
            <a:off x="695325" y="188913"/>
            <a:ext cx="11341100" cy="1116013"/>
          </a:xfrm>
        </p:spPr>
        <p:txBody>
          <a:bodyPr anchor="ctr"/>
          <a:lstStyle>
            <a:lvl1pPr>
              <a:defRPr/>
            </a:lvl1pPr>
          </a:lstStyle>
          <a:p>
            <a:r>
              <a:rPr lang="en-US" dirty="0"/>
              <a:t>Images or </a:t>
            </a:r>
            <a:r>
              <a:rPr lang="en-US" dirty="0" err="1"/>
              <a:t>xrays</a:t>
            </a:r>
            <a:r>
              <a:rPr lang="en-US" dirty="0"/>
              <a:t> and captions</a:t>
            </a:r>
            <a:endParaRPr lang="en-ZA" dirty="0"/>
          </a:p>
        </p:txBody>
      </p:sp>
      <p:sp>
        <p:nvSpPr>
          <p:cNvPr id="3" name="Text Placeholder 2">
            <a:extLst>
              <a:ext uri="{FF2B5EF4-FFF2-40B4-BE49-F238E27FC236}">
                <a16:creationId xmlns:a16="http://schemas.microsoft.com/office/drawing/2014/main" id="{FD5C9C2A-99E9-8822-21AE-9D7F4750D374}"/>
              </a:ext>
            </a:extLst>
          </p:cNvPr>
          <p:cNvSpPr>
            <a:spLocks noGrp="1"/>
          </p:cNvSpPr>
          <p:nvPr>
            <p:ph type="body" idx="1"/>
          </p:nvPr>
        </p:nvSpPr>
        <p:spPr>
          <a:xfrm>
            <a:off x="1929272" y="4764087"/>
            <a:ext cx="3717925" cy="823912"/>
          </a:xfrm>
          <a:prstGeom prst="rect">
            <a:avLst/>
          </a:prstGeo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F88F48D-4B38-1F11-F584-BACE5BD8BC33}"/>
              </a:ext>
            </a:extLst>
          </p:cNvPr>
          <p:cNvSpPr>
            <a:spLocks noGrp="1"/>
          </p:cNvSpPr>
          <p:nvPr>
            <p:ph sz="half" idx="2"/>
          </p:nvPr>
        </p:nvSpPr>
        <p:spPr>
          <a:xfrm>
            <a:off x="2068945" y="1482725"/>
            <a:ext cx="3417456" cy="2987675"/>
          </a:xfrm>
          <a:prstGeom prst="rect">
            <a:avLst/>
          </a:prstGeom>
        </p:spPr>
        <p:txBody>
          <a:bodyPr/>
          <a:lstStyle/>
          <a:p>
            <a:pPr lvl="0"/>
            <a:endParaRPr lang="en-ZA" dirty="0"/>
          </a:p>
        </p:txBody>
      </p:sp>
      <p:sp>
        <p:nvSpPr>
          <p:cNvPr id="5" name="Text Placeholder 4">
            <a:extLst>
              <a:ext uri="{FF2B5EF4-FFF2-40B4-BE49-F238E27FC236}">
                <a16:creationId xmlns:a16="http://schemas.microsoft.com/office/drawing/2014/main" id="{5486E38E-CC38-4691-756E-F1A99030562A}"/>
              </a:ext>
            </a:extLst>
          </p:cNvPr>
          <p:cNvSpPr>
            <a:spLocks noGrp="1"/>
          </p:cNvSpPr>
          <p:nvPr>
            <p:ph type="body" sz="quarter" idx="3"/>
          </p:nvPr>
        </p:nvSpPr>
        <p:spPr>
          <a:xfrm>
            <a:off x="6330236" y="4764087"/>
            <a:ext cx="3713620" cy="823912"/>
          </a:xfrm>
          <a:prstGeom prst="rect">
            <a:avLst/>
          </a:prstGeo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a:extLst>
              <a:ext uri="{FF2B5EF4-FFF2-40B4-BE49-F238E27FC236}">
                <a16:creationId xmlns:a16="http://schemas.microsoft.com/office/drawing/2014/main" id="{00585F2C-2BF9-5C61-1021-97532BF0D7D3}"/>
              </a:ext>
            </a:extLst>
          </p:cNvPr>
          <p:cNvSpPr>
            <a:spLocks noGrp="1"/>
          </p:cNvSpPr>
          <p:nvPr>
            <p:ph sz="half" idx="13"/>
          </p:nvPr>
        </p:nvSpPr>
        <p:spPr>
          <a:xfrm>
            <a:off x="6428510" y="1482725"/>
            <a:ext cx="3454399" cy="2987675"/>
          </a:xfrm>
          <a:prstGeom prst="rect">
            <a:avLst/>
          </a:prstGeom>
        </p:spPr>
        <p:txBody>
          <a:bodyPr/>
          <a:lstStyle/>
          <a:p>
            <a:pPr lvl="0"/>
            <a:endParaRPr lang="en-ZA" dirty="0"/>
          </a:p>
        </p:txBody>
      </p:sp>
    </p:spTree>
    <p:extLst>
      <p:ext uri="{BB962C8B-B14F-4D97-AF65-F5344CB8AC3E}">
        <p14:creationId xmlns:p14="http://schemas.microsoft.com/office/powerpoint/2010/main" val="3288712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or X rays x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941170-EBB0-0B96-7EAB-34E9ED79C92A}"/>
              </a:ext>
            </a:extLst>
          </p:cNvPr>
          <p:cNvSpPr/>
          <p:nvPr userDrawn="1"/>
        </p:nvSpPr>
        <p:spPr>
          <a:xfrm>
            <a:off x="698620" y="1376363"/>
            <a:ext cx="3399446" cy="3205163"/>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43673"/>
              </a:solidFill>
              <a:effectLst/>
              <a:uLnTx/>
              <a:uFillTx/>
              <a:latin typeface="Calibri"/>
              <a:ea typeface="+mn-ea"/>
              <a:cs typeface="+mn-cs"/>
            </a:endParaRPr>
          </a:p>
        </p:txBody>
      </p:sp>
      <p:sp>
        <p:nvSpPr>
          <p:cNvPr id="2" name="Title 1">
            <a:extLst>
              <a:ext uri="{FF2B5EF4-FFF2-40B4-BE49-F238E27FC236}">
                <a16:creationId xmlns:a16="http://schemas.microsoft.com/office/drawing/2014/main" id="{1ACF8103-D262-2B3B-536A-6B4D40BEA22B}"/>
              </a:ext>
            </a:extLst>
          </p:cNvPr>
          <p:cNvSpPr>
            <a:spLocks noGrp="1"/>
          </p:cNvSpPr>
          <p:nvPr>
            <p:ph type="title" hasCustomPrompt="1"/>
          </p:nvPr>
        </p:nvSpPr>
        <p:spPr>
          <a:xfrm>
            <a:off x="695325" y="188913"/>
            <a:ext cx="11341100" cy="1116013"/>
          </a:xfrm>
        </p:spPr>
        <p:txBody>
          <a:bodyPr anchor="ctr"/>
          <a:lstStyle>
            <a:lvl1pPr>
              <a:defRPr/>
            </a:lvl1pPr>
          </a:lstStyle>
          <a:p>
            <a:r>
              <a:rPr lang="en-US" dirty="0"/>
              <a:t>Images or </a:t>
            </a:r>
            <a:r>
              <a:rPr lang="en-US" dirty="0" err="1"/>
              <a:t>xrays</a:t>
            </a:r>
            <a:r>
              <a:rPr lang="en-US" dirty="0"/>
              <a:t> and captions</a:t>
            </a:r>
            <a:endParaRPr lang="en-ZA" dirty="0"/>
          </a:p>
        </p:txBody>
      </p:sp>
      <p:sp>
        <p:nvSpPr>
          <p:cNvPr id="3" name="Text Placeholder 2">
            <a:extLst>
              <a:ext uri="{FF2B5EF4-FFF2-40B4-BE49-F238E27FC236}">
                <a16:creationId xmlns:a16="http://schemas.microsoft.com/office/drawing/2014/main" id="{FD5C9C2A-99E9-8822-21AE-9D7F4750D374}"/>
              </a:ext>
            </a:extLst>
          </p:cNvPr>
          <p:cNvSpPr>
            <a:spLocks noGrp="1"/>
          </p:cNvSpPr>
          <p:nvPr>
            <p:ph type="body" idx="1"/>
          </p:nvPr>
        </p:nvSpPr>
        <p:spPr>
          <a:xfrm>
            <a:off x="695325" y="4743305"/>
            <a:ext cx="3399446" cy="823912"/>
          </a:xfrm>
          <a:prstGeom prst="rect">
            <a:avLst/>
          </a:prstGeo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F88F48D-4B38-1F11-F584-BACE5BD8BC33}"/>
              </a:ext>
            </a:extLst>
          </p:cNvPr>
          <p:cNvSpPr>
            <a:spLocks noGrp="1"/>
          </p:cNvSpPr>
          <p:nvPr>
            <p:ph sz="half" idx="2"/>
          </p:nvPr>
        </p:nvSpPr>
        <p:spPr>
          <a:xfrm>
            <a:off x="832691" y="1461943"/>
            <a:ext cx="3124717" cy="2987675"/>
          </a:xfrm>
          <a:prstGeom prst="rect">
            <a:avLst/>
          </a:prstGeom>
        </p:spPr>
        <p:txBody>
          <a:bodyPr/>
          <a:lstStyle/>
          <a:p>
            <a:pPr lvl="0"/>
            <a:endParaRPr lang="en-ZA" dirty="0"/>
          </a:p>
        </p:txBody>
      </p:sp>
      <p:sp>
        <p:nvSpPr>
          <p:cNvPr id="18" name="Rectangle 17">
            <a:extLst>
              <a:ext uri="{FF2B5EF4-FFF2-40B4-BE49-F238E27FC236}">
                <a16:creationId xmlns:a16="http://schemas.microsoft.com/office/drawing/2014/main" id="{93F465C3-6D85-4A4D-498B-0E2B2B815D39}"/>
              </a:ext>
            </a:extLst>
          </p:cNvPr>
          <p:cNvSpPr/>
          <p:nvPr userDrawn="1"/>
        </p:nvSpPr>
        <p:spPr>
          <a:xfrm>
            <a:off x="7959605" y="1376363"/>
            <a:ext cx="3399446" cy="3205163"/>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43673"/>
              </a:solidFill>
              <a:effectLst/>
              <a:uLnTx/>
              <a:uFillTx/>
              <a:latin typeface="Calibri"/>
              <a:ea typeface="+mn-ea"/>
              <a:cs typeface="+mn-cs"/>
            </a:endParaRPr>
          </a:p>
        </p:txBody>
      </p:sp>
      <p:sp>
        <p:nvSpPr>
          <p:cNvPr id="19" name="Text Placeholder 2">
            <a:extLst>
              <a:ext uri="{FF2B5EF4-FFF2-40B4-BE49-F238E27FC236}">
                <a16:creationId xmlns:a16="http://schemas.microsoft.com/office/drawing/2014/main" id="{3B99BD6E-9DAC-95B8-575B-6F8D597D40D2}"/>
              </a:ext>
            </a:extLst>
          </p:cNvPr>
          <p:cNvSpPr>
            <a:spLocks noGrp="1"/>
          </p:cNvSpPr>
          <p:nvPr>
            <p:ph type="body" idx="10"/>
          </p:nvPr>
        </p:nvSpPr>
        <p:spPr>
          <a:xfrm>
            <a:off x="7956310" y="4743305"/>
            <a:ext cx="3399446" cy="823912"/>
          </a:xfrm>
          <a:prstGeom prst="rect">
            <a:avLst/>
          </a:prstGeo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a:extLst>
              <a:ext uri="{FF2B5EF4-FFF2-40B4-BE49-F238E27FC236}">
                <a16:creationId xmlns:a16="http://schemas.microsoft.com/office/drawing/2014/main" id="{452A05F3-FCF7-B594-F5BE-D2415C35BA53}"/>
              </a:ext>
            </a:extLst>
          </p:cNvPr>
          <p:cNvSpPr>
            <a:spLocks noGrp="1"/>
          </p:cNvSpPr>
          <p:nvPr>
            <p:ph sz="half" idx="11"/>
          </p:nvPr>
        </p:nvSpPr>
        <p:spPr>
          <a:xfrm>
            <a:off x="8093676" y="1461943"/>
            <a:ext cx="3124717" cy="2987675"/>
          </a:xfrm>
          <a:prstGeom prst="rect">
            <a:avLst/>
          </a:prstGeom>
        </p:spPr>
        <p:txBody>
          <a:bodyPr/>
          <a:lstStyle/>
          <a:p>
            <a:pPr lvl="0"/>
            <a:endParaRPr lang="en-ZA" dirty="0"/>
          </a:p>
        </p:txBody>
      </p:sp>
      <p:sp>
        <p:nvSpPr>
          <p:cNvPr id="21" name="Rectangle 20">
            <a:extLst>
              <a:ext uri="{FF2B5EF4-FFF2-40B4-BE49-F238E27FC236}">
                <a16:creationId xmlns:a16="http://schemas.microsoft.com/office/drawing/2014/main" id="{2A450F02-04B3-F107-F293-282E56AA307D}"/>
              </a:ext>
            </a:extLst>
          </p:cNvPr>
          <p:cNvSpPr/>
          <p:nvPr userDrawn="1"/>
        </p:nvSpPr>
        <p:spPr>
          <a:xfrm>
            <a:off x="4315006" y="1376363"/>
            <a:ext cx="3399446" cy="3205163"/>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43673"/>
              </a:solidFill>
              <a:effectLst/>
              <a:uLnTx/>
              <a:uFillTx/>
              <a:latin typeface="Calibri"/>
              <a:ea typeface="+mn-ea"/>
              <a:cs typeface="+mn-cs"/>
            </a:endParaRPr>
          </a:p>
        </p:txBody>
      </p:sp>
      <p:sp>
        <p:nvSpPr>
          <p:cNvPr id="22" name="Text Placeholder 2">
            <a:extLst>
              <a:ext uri="{FF2B5EF4-FFF2-40B4-BE49-F238E27FC236}">
                <a16:creationId xmlns:a16="http://schemas.microsoft.com/office/drawing/2014/main" id="{DDC52DFB-3754-DD41-0EB4-A4BD9FD02B70}"/>
              </a:ext>
            </a:extLst>
          </p:cNvPr>
          <p:cNvSpPr>
            <a:spLocks noGrp="1"/>
          </p:cNvSpPr>
          <p:nvPr>
            <p:ph type="body" idx="12"/>
          </p:nvPr>
        </p:nvSpPr>
        <p:spPr>
          <a:xfrm>
            <a:off x="4311711" y="4743305"/>
            <a:ext cx="3399446" cy="823912"/>
          </a:xfrm>
          <a:prstGeom prst="rect">
            <a:avLst/>
          </a:prstGeo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a:extLst>
              <a:ext uri="{FF2B5EF4-FFF2-40B4-BE49-F238E27FC236}">
                <a16:creationId xmlns:a16="http://schemas.microsoft.com/office/drawing/2014/main" id="{9ED3AB83-DA6D-6017-7671-891BF8899440}"/>
              </a:ext>
            </a:extLst>
          </p:cNvPr>
          <p:cNvSpPr>
            <a:spLocks noGrp="1"/>
          </p:cNvSpPr>
          <p:nvPr>
            <p:ph sz="half" idx="13"/>
          </p:nvPr>
        </p:nvSpPr>
        <p:spPr>
          <a:xfrm>
            <a:off x="4449077" y="1461943"/>
            <a:ext cx="3124717" cy="2987675"/>
          </a:xfrm>
          <a:prstGeom prst="rect">
            <a:avLst/>
          </a:prstGeom>
        </p:spPr>
        <p:txBody>
          <a:bodyPr/>
          <a:lstStyle/>
          <a:p>
            <a:pPr lvl="0"/>
            <a:endParaRPr lang="en-ZA" dirty="0"/>
          </a:p>
        </p:txBody>
      </p:sp>
    </p:spTree>
    <p:extLst>
      <p:ext uri="{BB962C8B-B14F-4D97-AF65-F5344CB8AC3E}">
        <p14:creationId xmlns:p14="http://schemas.microsoft.com/office/powerpoint/2010/main" val="658636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24B1-8D8E-553E-B402-69D7D54E132B}"/>
              </a:ext>
            </a:extLst>
          </p:cNvPr>
          <p:cNvSpPr>
            <a:spLocks noGrp="1"/>
          </p:cNvSpPr>
          <p:nvPr>
            <p:ph type="title" hasCustomPrompt="1"/>
          </p:nvPr>
        </p:nvSpPr>
        <p:spPr>
          <a:xfrm>
            <a:off x="695325" y="188913"/>
            <a:ext cx="10656888" cy="1116012"/>
          </a:xfrm>
        </p:spPr>
        <p:txBody>
          <a:bodyPr anchor="ctr"/>
          <a:lstStyle>
            <a:lvl1pPr>
              <a:defRPr/>
            </a:lvl1pPr>
          </a:lstStyle>
          <a:p>
            <a:r>
              <a:rPr lang="en-US" dirty="0"/>
              <a:t>Table heading </a:t>
            </a:r>
            <a:endParaRPr lang="en-ZA" dirty="0"/>
          </a:p>
        </p:txBody>
      </p:sp>
      <p:sp>
        <p:nvSpPr>
          <p:cNvPr id="4" name="Table Placeholder 3">
            <a:extLst>
              <a:ext uri="{FF2B5EF4-FFF2-40B4-BE49-F238E27FC236}">
                <a16:creationId xmlns:a16="http://schemas.microsoft.com/office/drawing/2014/main" id="{FF3E83C3-C902-C7F1-B628-B69015E38EE4}"/>
              </a:ext>
            </a:extLst>
          </p:cNvPr>
          <p:cNvSpPr>
            <a:spLocks noGrp="1"/>
          </p:cNvSpPr>
          <p:nvPr>
            <p:ph type="tbl" sz="quarter" idx="10"/>
          </p:nvPr>
        </p:nvSpPr>
        <p:spPr>
          <a:xfrm>
            <a:off x="695325" y="2233245"/>
            <a:ext cx="10656888" cy="3643679"/>
          </a:xfrm>
        </p:spPr>
        <p:txBody>
          <a:bodyPr/>
          <a:lstStyle/>
          <a:p>
            <a:endParaRPr lang="en-ZA" dirty="0"/>
          </a:p>
        </p:txBody>
      </p:sp>
      <p:sp>
        <p:nvSpPr>
          <p:cNvPr id="6" name="Text Placeholder 5">
            <a:extLst>
              <a:ext uri="{FF2B5EF4-FFF2-40B4-BE49-F238E27FC236}">
                <a16:creationId xmlns:a16="http://schemas.microsoft.com/office/drawing/2014/main" id="{E0959375-3D9E-EA1C-4E8A-82E055181ECB}"/>
              </a:ext>
            </a:extLst>
          </p:cNvPr>
          <p:cNvSpPr>
            <a:spLocks noGrp="1"/>
          </p:cNvSpPr>
          <p:nvPr>
            <p:ph type="body" sz="quarter" idx="11" hasCustomPrompt="1"/>
          </p:nvPr>
        </p:nvSpPr>
        <p:spPr>
          <a:xfrm>
            <a:off x="695325" y="1376363"/>
            <a:ext cx="10656888" cy="698622"/>
          </a:xfrm>
        </p:spPr>
        <p:txBody>
          <a:bodyPr>
            <a:normAutofit/>
          </a:bodyPr>
          <a:lstStyle>
            <a:lvl1pPr marL="0" indent="0">
              <a:buNone/>
              <a:defRPr sz="20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 Click to edit Master text styles</a:t>
            </a:r>
            <a:endParaRPr lang="en-ZA" dirty="0"/>
          </a:p>
          <a:p>
            <a:pPr lvl="0"/>
            <a:endParaRPr lang="en-ZA" dirty="0"/>
          </a:p>
        </p:txBody>
      </p:sp>
    </p:spTree>
    <p:extLst>
      <p:ext uri="{BB962C8B-B14F-4D97-AF65-F5344CB8AC3E}">
        <p14:creationId xmlns:p14="http://schemas.microsoft.com/office/powerpoint/2010/main" val="1767176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0C57-4FAD-9D2C-F1B9-F9040204FC31}"/>
              </a:ext>
            </a:extLst>
          </p:cNvPr>
          <p:cNvSpPr>
            <a:spLocks noGrp="1"/>
          </p:cNvSpPr>
          <p:nvPr>
            <p:ph type="title" hasCustomPrompt="1"/>
          </p:nvPr>
        </p:nvSpPr>
        <p:spPr>
          <a:xfrm>
            <a:off x="695325" y="188913"/>
            <a:ext cx="9114500" cy="1116012"/>
          </a:xfrm>
        </p:spPr>
        <p:txBody>
          <a:bodyPr anchor="ctr"/>
          <a:lstStyle>
            <a:lvl1pPr>
              <a:defRPr/>
            </a:lvl1pPr>
          </a:lstStyle>
          <a:p>
            <a:r>
              <a:rPr lang="en-US" dirty="0"/>
              <a:t>Practical exercise – case study</a:t>
            </a:r>
            <a:endParaRPr lang="en-ZA" dirty="0"/>
          </a:p>
        </p:txBody>
      </p:sp>
      <p:pic>
        <p:nvPicPr>
          <p:cNvPr id="5" name="Picture 4" descr="A blue icon of a doctor at a podium&#10;&#10;Description automatically generated">
            <a:extLst>
              <a:ext uri="{FF2B5EF4-FFF2-40B4-BE49-F238E27FC236}">
                <a16:creationId xmlns:a16="http://schemas.microsoft.com/office/drawing/2014/main" id="{0227FC1A-DEAF-01A0-2D2E-2F3B08CC3FA9}"/>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r="34393"/>
          <a:stretch/>
        </p:blipFill>
        <p:spPr>
          <a:xfrm>
            <a:off x="10050560" y="188913"/>
            <a:ext cx="1301653" cy="1116012"/>
          </a:xfrm>
          <a:prstGeom prst="rect">
            <a:avLst/>
          </a:prstGeom>
        </p:spPr>
      </p:pic>
      <p:sp>
        <p:nvSpPr>
          <p:cNvPr id="4" name="Content Placeholder 3">
            <a:extLst>
              <a:ext uri="{FF2B5EF4-FFF2-40B4-BE49-F238E27FC236}">
                <a16:creationId xmlns:a16="http://schemas.microsoft.com/office/drawing/2014/main" id="{FEE597E5-CCD1-5B35-123F-4B45439E820F}"/>
              </a:ext>
            </a:extLst>
          </p:cNvPr>
          <p:cNvSpPr>
            <a:spLocks noGrp="1"/>
          </p:cNvSpPr>
          <p:nvPr>
            <p:ph sz="quarter" idx="10"/>
          </p:nvPr>
        </p:nvSpPr>
        <p:spPr>
          <a:xfrm>
            <a:off x="2705100" y="1612900"/>
            <a:ext cx="8788400" cy="2247900"/>
          </a:xfrm>
        </p:spPr>
        <p:txBody>
          <a:bodyPr>
            <a:normAutofit/>
          </a:bodyPr>
          <a:lstStyle>
            <a:lvl1pPr>
              <a:defRPr sz="2200">
                <a:solidFill>
                  <a:srgbClr val="043673"/>
                </a:solidFill>
              </a:defRPr>
            </a:lvl1pPr>
            <a:lvl2pPr>
              <a:defRPr>
                <a:solidFill>
                  <a:srgbClr val="043673"/>
                </a:solidFill>
              </a:defRPr>
            </a:lvl2pPr>
          </a:lstStyle>
          <a:p>
            <a:pPr lvl="0"/>
            <a:r>
              <a:rPr lang="en-US" dirty="0"/>
              <a:t>Click to edit Master text style</a:t>
            </a:r>
          </a:p>
          <a:p>
            <a:pPr lvl="0"/>
            <a:r>
              <a:rPr lang="en-US" dirty="0"/>
              <a:t>ABC</a:t>
            </a:r>
          </a:p>
          <a:p>
            <a:pPr lvl="0"/>
            <a:r>
              <a:rPr lang="en-US" dirty="0" err="1"/>
              <a:t>Acb</a:t>
            </a:r>
            <a:endParaRPr lang="en-US" dirty="0"/>
          </a:p>
          <a:p>
            <a:pPr lvl="0"/>
            <a:r>
              <a:rPr lang="en-US" dirty="0" err="1"/>
              <a:t>Abc</a:t>
            </a:r>
            <a:endParaRPr lang="en-US" dirty="0"/>
          </a:p>
          <a:p>
            <a:pPr lvl="1"/>
            <a:r>
              <a:rPr lang="en-US" dirty="0" err="1"/>
              <a:t>Abc</a:t>
            </a:r>
            <a:endParaRPr lang="en-US" dirty="0"/>
          </a:p>
        </p:txBody>
      </p:sp>
    </p:spTree>
    <p:extLst>
      <p:ext uri="{BB962C8B-B14F-4D97-AF65-F5344CB8AC3E}">
        <p14:creationId xmlns:p14="http://schemas.microsoft.com/office/powerpoint/2010/main" val="2805464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0C57-4FAD-9D2C-F1B9-F9040204FC31}"/>
              </a:ext>
            </a:extLst>
          </p:cNvPr>
          <p:cNvSpPr>
            <a:spLocks noGrp="1"/>
          </p:cNvSpPr>
          <p:nvPr>
            <p:ph type="title" hasCustomPrompt="1"/>
          </p:nvPr>
        </p:nvSpPr>
        <p:spPr>
          <a:xfrm>
            <a:off x="695325" y="188913"/>
            <a:ext cx="9114500" cy="1116012"/>
          </a:xfrm>
        </p:spPr>
        <p:txBody>
          <a:bodyPr anchor="ctr"/>
          <a:lstStyle>
            <a:lvl1pPr>
              <a:defRPr/>
            </a:lvl1pPr>
          </a:lstStyle>
          <a:p>
            <a:r>
              <a:rPr lang="en-US" dirty="0"/>
              <a:t>Practical exercise – case study</a:t>
            </a:r>
            <a:endParaRPr lang="en-ZA" dirty="0"/>
          </a:p>
        </p:txBody>
      </p:sp>
      <p:pic>
        <p:nvPicPr>
          <p:cNvPr id="5" name="Picture 4" descr="A blue icon of a doctor at a podium&#10;&#10;Description automatically generated">
            <a:extLst>
              <a:ext uri="{FF2B5EF4-FFF2-40B4-BE49-F238E27FC236}">
                <a16:creationId xmlns:a16="http://schemas.microsoft.com/office/drawing/2014/main" id="{0227FC1A-DEAF-01A0-2D2E-2F3B08CC3FA9}"/>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r="34393"/>
          <a:stretch/>
        </p:blipFill>
        <p:spPr>
          <a:xfrm>
            <a:off x="10050560" y="188913"/>
            <a:ext cx="1301653" cy="1116012"/>
          </a:xfrm>
          <a:prstGeom prst="rect">
            <a:avLst/>
          </a:prstGeom>
        </p:spPr>
      </p:pic>
      <p:sp>
        <p:nvSpPr>
          <p:cNvPr id="4" name="Content Placeholder 3">
            <a:extLst>
              <a:ext uri="{FF2B5EF4-FFF2-40B4-BE49-F238E27FC236}">
                <a16:creationId xmlns:a16="http://schemas.microsoft.com/office/drawing/2014/main" id="{FEE597E5-CCD1-5B35-123F-4B45439E820F}"/>
              </a:ext>
            </a:extLst>
          </p:cNvPr>
          <p:cNvSpPr>
            <a:spLocks noGrp="1"/>
          </p:cNvSpPr>
          <p:nvPr>
            <p:ph sz="quarter" idx="10"/>
          </p:nvPr>
        </p:nvSpPr>
        <p:spPr>
          <a:xfrm>
            <a:off x="2705100" y="1612900"/>
            <a:ext cx="8788400" cy="2247900"/>
          </a:xfrm>
        </p:spPr>
        <p:txBody>
          <a:bodyPr>
            <a:normAutofit/>
          </a:bodyPr>
          <a:lstStyle>
            <a:lvl1pPr>
              <a:defRPr sz="1800">
                <a:solidFill>
                  <a:srgbClr val="043673"/>
                </a:solidFill>
              </a:defRPr>
            </a:lvl1pPr>
            <a:lvl2pPr>
              <a:defRPr sz="1800">
                <a:solidFill>
                  <a:srgbClr val="043673"/>
                </a:solidFill>
              </a:defRPr>
            </a:lvl2pPr>
          </a:lstStyle>
          <a:p>
            <a:pPr lvl="0"/>
            <a:r>
              <a:rPr lang="en-US" dirty="0"/>
              <a:t>Click to edit Master text style</a:t>
            </a:r>
          </a:p>
          <a:p>
            <a:pPr lvl="0"/>
            <a:r>
              <a:rPr lang="en-US" dirty="0"/>
              <a:t>ABC</a:t>
            </a:r>
          </a:p>
          <a:p>
            <a:pPr lvl="0"/>
            <a:r>
              <a:rPr lang="en-US" dirty="0" err="1"/>
              <a:t>Acb</a:t>
            </a:r>
            <a:endParaRPr lang="en-US" dirty="0"/>
          </a:p>
          <a:p>
            <a:pPr lvl="0"/>
            <a:r>
              <a:rPr lang="en-US" dirty="0" err="1"/>
              <a:t>Abc</a:t>
            </a:r>
            <a:endParaRPr lang="en-US" dirty="0"/>
          </a:p>
          <a:p>
            <a:pPr lvl="1"/>
            <a:r>
              <a:rPr lang="en-US" dirty="0" err="1"/>
              <a:t>Abc</a:t>
            </a:r>
            <a:endParaRPr lang="en-US" dirty="0"/>
          </a:p>
        </p:txBody>
      </p:sp>
      <p:sp>
        <p:nvSpPr>
          <p:cNvPr id="7" name="Text Placeholder 6">
            <a:extLst>
              <a:ext uri="{FF2B5EF4-FFF2-40B4-BE49-F238E27FC236}">
                <a16:creationId xmlns:a16="http://schemas.microsoft.com/office/drawing/2014/main" id="{C203621D-8384-EE34-AE88-C629AD76A5D5}"/>
              </a:ext>
            </a:extLst>
          </p:cNvPr>
          <p:cNvSpPr>
            <a:spLocks noGrp="1"/>
          </p:cNvSpPr>
          <p:nvPr>
            <p:ph type="body" sz="quarter" idx="11"/>
          </p:nvPr>
        </p:nvSpPr>
        <p:spPr>
          <a:xfrm>
            <a:off x="695324" y="4048125"/>
            <a:ext cx="10798175" cy="2555875"/>
          </a:xfrm>
          <a:solidFill>
            <a:srgbClr val="0060A0"/>
          </a:solidFill>
          <a:ln>
            <a:solidFill>
              <a:srgbClr val="FFC000"/>
            </a:solidFill>
          </a:ln>
        </p:spPr>
        <p:txBody>
          <a:bodyPr>
            <a:normAutofit/>
          </a:bodyPr>
          <a:lstStyle>
            <a:lvl1pPr>
              <a:defRPr sz="2000">
                <a:solidFill>
                  <a:schemeClr val="bg2"/>
                </a:solidFill>
              </a:defRPr>
            </a:lvl1pPr>
            <a:lvl2pPr>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31065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US" dirty="0"/>
              <a:t>Lecture style</a:t>
            </a:r>
            <a:endParaRPr lang="en-ZA" dirty="0"/>
          </a:p>
        </p:txBody>
      </p:sp>
      <p:pic>
        <p:nvPicPr>
          <p:cNvPr id="7" name="Picture 6">
            <a:extLst>
              <a:ext uri="{FF2B5EF4-FFF2-40B4-BE49-F238E27FC236}">
                <a16:creationId xmlns:a16="http://schemas.microsoft.com/office/drawing/2014/main" id="{1C503B37-E2FC-1714-54B4-7387E111A129}"/>
              </a:ext>
            </a:extLst>
          </p:cNvPr>
          <p:cNvPicPr>
            <a:picLocks noChangeAspect="1"/>
          </p:cNvPicPr>
          <p:nvPr userDrawn="1"/>
        </p:nvPicPr>
        <p:blipFill rotWithShape="1">
          <a:blip r:embed="rId2">
            <a:duotone>
              <a:schemeClr val="accent1">
                <a:shade val="45000"/>
                <a:satMod val="135000"/>
              </a:schemeClr>
              <a:prstClr val="white"/>
            </a:duotone>
          </a:blip>
          <a:srcRect l="4031" t="7508" r="5188" b="11998"/>
          <a:stretch/>
        </p:blipFill>
        <p:spPr>
          <a:xfrm>
            <a:off x="10212127" y="338765"/>
            <a:ext cx="1207433" cy="966160"/>
          </a:xfrm>
          <a:prstGeom prst="rect">
            <a:avLst/>
          </a:prstGeom>
        </p:spPr>
      </p:pic>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spTree>
    <p:extLst>
      <p:ext uri="{BB962C8B-B14F-4D97-AF65-F5344CB8AC3E}">
        <p14:creationId xmlns:p14="http://schemas.microsoft.com/office/powerpoint/2010/main" val="102646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CD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540E-F18A-AA26-B95D-AE59F9792817}"/>
              </a:ext>
            </a:extLst>
          </p:cNvPr>
          <p:cNvSpPr>
            <a:spLocks noGrp="1"/>
          </p:cNvSpPr>
          <p:nvPr>
            <p:ph type="title" hasCustomPrompt="1"/>
          </p:nvPr>
        </p:nvSpPr>
        <p:spPr>
          <a:xfrm>
            <a:off x="695325" y="1381127"/>
            <a:ext cx="10656888" cy="1699473"/>
          </a:xfrm>
        </p:spPr>
        <p:txBody>
          <a:bodyPr anchor="b"/>
          <a:lstStyle>
            <a:lvl1pPr algn="ctr">
              <a:defRPr sz="6000" b="1" baseline="0">
                <a:solidFill>
                  <a:schemeClr val="accent2"/>
                </a:solidFill>
              </a:defRPr>
            </a:lvl1pPr>
          </a:lstStyle>
          <a:p>
            <a:r>
              <a:rPr lang="en-US" dirty="0"/>
              <a:t>New section</a:t>
            </a:r>
            <a:endParaRPr lang="en-ZA" dirty="0"/>
          </a:p>
        </p:txBody>
      </p:sp>
      <p:sp>
        <p:nvSpPr>
          <p:cNvPr id="10" name="Rectangle 9">
            <a:extLst>
              <a:ext uri="{FF2B5EF4-FFF2-40B4-BE49-F238E27FC236}">
                <a16:creationId xmlns:a16="http://schemas.microsoft.com/office/drawing/2014/main" id="{9AED0B04-5FAA-79D6-F2BC-70BCDF5BF24E}"/>
              </a:ext>
            </a:extLst>
          </p:cNvPr>
          <p:cNvSpPr/>
          <p:nvPr userDrawn="1"/>
        </p:nvSpPr>
        <p:spPr>
          <a:xfrm rot="5400000">
            <a:off x="6046401" y="712398"/>
            <a:ext cx="99203" cy="12192002"/>
          </a:xfrm>
          <a:prstGeom prst="rect">
            <a:avLst/>
          </a:prstGeom>
          <a:solidFill>
            <a:srgbClr val="043673"/>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80ACD742-54D8-7F91-795A-1DFC64D261D0}"/>
              </a:ext>
            </a:extLst>
          </p:cNvPr>
          <p:cNvSpPr/>
          <p:nvPr userDrawn="1"/>
        </p:nvSpPr>
        <p:spPr>
          <a:xfrm rot="5400000">
            <a:off x="6067849" y="640998"/>
            <a:ext cx="43598" cy="12192000"/>
          </a:xfrm>
          <a:prstGeom prst="rect">
            <a:avLst/>
          </a:prstGeom>
          <a:solidFill>
            <a:srgbClr val="FCB814"/>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07350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ork in pai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ZA" dirty="0"/>
              <a:t>Activity - work in pairs</a:t>
            </a:r>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8FD5ECEA-105A-F662-F644-31B10FC9325F}"/>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10047288" y="188913"/>
            <a:ext cx="1304925" cy="1116012"/>
          </a:xfrm>
          <a:prstGeom prst="rect">
            <a:avLst/>
          </a:prstGeom>
        </p:spPr>
      </p:pic>
    </p:spTree>
    <p:extLst>
      <p:ext uri="{BB962C8B-B14F-4D97-AF65-F5344CB8AC3E}">
        <p14:creationId xmlns:p14="http://schemas.microsoft.com/office/powerpoint/2010/main" val="3896277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Work in pair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096000" y="2284396"/>
            <a:ext cx="5110579" cy="2796466"/>
          </a:xfrm>
          <a:prstGeom prst="rect">
            <a:avLst/>
          </a:prstGeom>
          <a:solidFill>
            <a:schemeClr val="bg2">
              <a:lumMod val="95000"/>
            </a:schemeClr>
          </a:solidFill>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p:txBody>
      </p:sp>
      <p:pic>
        <p:nvPicPr>
          <p:cNvPr id="5" name="Picture 4">
            <a:extLst>
              <a:ext uri="{FF2B5EF4-FFF2-40B4-BE49-F238E27FC236}">
                <a16:creationId xmlns:a16="http://schemas.microsoft.com/office/drawing/2014/main" id="{8FD5ECEA-105A-F662-F644-31B10FC9325F}"/>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10047288" y="188913"/>
            <a:ext cx="1304925" cy="1116012"/>
          </a:xfrm>
          <a:prstGeom prst="rect">
            <a:avLst/>
          </a:prstGeom>
        </p:spPr>
      </p:pic>
      <p:pic>
        <p:nvPicPr>
          <p:cNvPr id="3" name="Picture 2">
            <a:extLst>
              <a:ext uri="{FF2B5EF4-FFF2-40B4-BE49-F238E27FC236}">
                <a16:creationId xmlns:a16="http://schemas.microsoft.com/office/drawing/2014/main" id="{1965AC09-8141-D321-D609-3FAC8BFA3D57}"/>
              </a:ext>
            </a:extLst>
          </p:cNvPr>
          <p:cNvPicPr>
            <a:picLocks noChangeAspect="1"/>
          </p:cNvPicPr>
          <p:nvPr userDrawn="1"/>
        </p:nvPicPr>
        <p:blipFill rotWithShape="1">
          <a:blip r:embed="rId3">
            <a:duotone>
              <a:schemeClr val="accent1">
                <a:shade val="45000"/>
                <a:satMod val="135000"/>
              </a:schemeClr>
              <a:prstClr val="white"/>
            </a:duotone>
          </a:blip>
          <a:srcRect t="8537"/>
          <a:stretch/>
        </p:blipFill>
        <p:spPr>
          <a:xfrm>
            <a:off x="7310783" y="188913"/>
            <a:ext cx="1759869" cy="1116012"/>
          </a:xfrm>
          <a:prstGeom prst="rect">
            <a:avLst/>
          </a:prstGeom>
        </p:spPr>
      </p:pic>
      <p:pic>
        <p:nvPicPr>
          <p:cNvPr id="4" name="Picture 3" descr="A blue icon of a doctor at a podium&#10;&#10;Description automatically generated">
            <a:extLst>
              <a:ext uri="{FF2B5EF4-FFF2-40B4-BE49-F238E27FC236}">
                <a16:creationId xmlns:a16="http://schemas.microsoft.com/office/drawing/2014/main" id="{CA549ED9-B077-77EB-B8AC-0ECFC6920C72}"/>
              </a:ext>
            </a:extLst>
          </p:cNvPr>
          <p:cNvPicPr>
            <a:picLocks noChangeAspect="1"/>
          </p:cNvPicPr>
          <p:nvPr userDrawn="1"/>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33959"/>
          <a:stretch/>
        </p:blipFill>
        <p:spPr>
          <a:xfrm>
            <a:off x="1246449" y="2071749"/>
            <a:ext cx="3505200" cy="2985501"/>
          </a:xfrm>
          <a:prstGeom prst="rect">
            <a:avLst/>
          </a:prstGeom>
        </p:spPr>
      </p:pic>
      <p:sp>
        <p:nvSpPr>
          <p:cNvPr id="6" name="TextBox 5">
            <a:extLst>
              <a:ext uri="{FF2B5EF4-FFF2-40B4-BE49-F238E27FC236}">
                <a16:creationId xmlns:a16="http://schemas.microsoft.com/office/drawing/2014/main" id="{D58036B7-1164-816C-7AB0-EE2FEB0FBD9B}"/>
              </a:ext>
            </a:extLst>
          </p:cNvPr>
          <p:cNvSpPr txBox="1"/>
          <p:nvPr userDrawn="1"/>
        </p:nvSpPr>
        <p:spPr>
          <a:xfrm>
            <a:off x="985421" y="392976"/>
            <a:ext cx="61788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4000" b="1" i="0" u="none" strike="noStrike" kern="1200" cap="none" spc="0" normalizeH="0" baseline="0" noProof="0" dirty="0">
                <a:ln>
                  <a:noFill/>
                </a:ln>
                <a:solidFill>
                  <a:srgbClr val="043673"/>
                </a:solidFill>
                <a:effectLst/>
                <a:uLnTx/>
                <a:uFillTx/>
                <a:latin typeface="Calibri"/>
                <a:ea typeface="+mn-ea"/>
                <a:cs typeface="+mn-cs"/>
              </a:rPr>
              <a:t>Case study activity</a:t>
            </a:r>
          </a:p>
        </p:txBody>
      </p:sp>
    </p:spTree>
    <p:extLst>
      <p:ext uri="{BB962C8B-B14F-4D97-AF65-F5344CB8AC3E}">
        <p14:creationId xmlns:p14="http://schemas.microsoft.com/office/powerpoint/2010/main" val="1854782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ole pl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ZA" dirty="0"/>
              <a:t>Activity – role play</a:t>
            </a:r>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F76048AE-A945-4FF5-357E-7C06ADBB068D}"/>
              </a:ext>
            </a:extLst>
          </p:cNvPr>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67950" y="188913"/>
            <a:ext cx="1084263" cy="1084263"/>
          </a:xfrm>
          <a:prstGeom prst="rect">
            <a:avLst/>
          </a:prstGeom>
        </p:spPr>
      </p:pic>
    </p:spTree>
    <p:extLst>
      <p:ext uri="{BB962C8B-B14F-4D97-AF65-F5344CB8AC3E}">
        <p14:creationId xmlns:p14="http://schemas.microsoft.com/office/powerpoint/2010/main" val="1238940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grou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US" dirty="0"/>
              <a:t>Activity – discuss in small groups</a:t>
            </a:r>
            <a:endParaRPr lang="en-ZA" dirty="0"/>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596E9AF6-B0A0-E30E-CFFE-AED1F07A01A9}"/>
              </a:ext>
            </a:extLst>
          </p:cNvPr>
          <p:cNvPicPr>
            <a:picLocks noChangeAspect="1"/>
          </p:cNvPicPr>
          <p:nvPr userDrawn="1"/>
        </p:nvPicPr>
        <p:blipFill rotWithShape="1">
          <a:blip r:embed="rId2">
            <a:duotone>
              <a:schemeClr val="accent1">
                <a:shade val="45000"/>
                <a:satMod val="135000"/>
              </a:schemeClr>
              <a:prstClr val="white"/>
            </a:duotone>
          </a:blip>
          <a:srcRect t="8537"/>
          <a:stretch/>
        </p:blipFill>
        <p:spPr>
          <a:xfrm>
            <a:off x="9592344" y="188913"/>
            <a:ext cx="1759869" cy="1116012"/>
          </a:xfrm>
          <a:prstGeom prst="rect">
            <a:avLst/>
          </a:prstGeom>
        </p:spPr>
      </p:pic>
    </p:spTree>
    <p:extLst>
      <p:ext uri="{BB962C8B-B14F-4D97-AF65-F5344CB8AC3E}">
        <p14:creationId xmlns:p14="http://schemas.microsoft.com/office/powerpoint/2010/main" val="2959143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grou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US" dirty="0"/>
              <a:t>Activity – large group discussion</a:t>
            </a:r>
            <a:endParaRPr lang="en-ZA" dirty="0"/>
          </a:p>
        </p:txBody>
      </p:sp>
      <p:sp>
        <p:nvSpPr>
          <p:cNvPr id="3" name="Footer Placeholder 2">
            <a:extLst>
              <a:ext uri="{FF2B5EF4-FFF2-40B4-BE49-F238E27FC236}">
                <a16:creationId xmlns:a16="http://schemas.microsoft.com/office/drawing/2014/main" id="{D127EC0A-0D18-FE3C-B415-33D69FE5AD6B}"/>
              </a:ext>
            </a:extLst>
          </p:cNvPr>
          <p:cNvSpPr>
            <a:spLocks noGrp="1"/>
          </p:cNvSpPr>
          <p:nvPr>
            <p:ph type="ftr" sz="quarter" idx="10"/>
          </p:nvPr>
        </p:nvSpPr>
        <p:spPr>
          <a:xfrm>
            <a:off x="2717321" y="6308726"/>
            <a:ext cx="7953821" cy="4197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srgbClr val="043673"/>
                </a:solidFill>
                <a:effectLst/>
                <a:uLnTx/>
                <a:uFillTx/>
                <a:latin typeface="Calibri"/>
                <a:ea typeface="+mn-ea"/>
                <a:cs typeface="+mn-cs"/>
              </a:rPr>
              <a:t>TITLE OF THE MODULE </a:t>
            </a: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5EEEFFA6-7B27-B1B4-E287-A3FAC73871B7}"/>
              </a:ext>
            </a:extLst>
          </p:cNvPr>
          <p:cNvSpPr>
            <a:spLocks noGrp="1"/>
          </p:cNvSpPr>
          <p:nvPr>
            <p:ph type="sldNum" sz="quarter" idx="11"/>
          </p:nvPr>
        </p:nvSpPr>
        <p:spPr>
          <a:xfrm>
            <a:off x="11419560" y="6308726"/>
            <a:ext cx="616865" cy="4333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srgbClr val="043673"/>
                </a:solidFill>
                <a:effectLst/>
                <a:uLnTx/>
                <a:uFillTx/>
                <a:latin typeface="Calibri"/>
                <a:ea typeface="+mn-ea"/>
                <a:cs typeface="+mn-cs"/>
              </a:rPr>
              <a:t>| </a:t>
            </a:r>
            <a:fld id="{85FBEC4C-3780-454A-B619-D959358895F7}" type="slidenum">
              <a:rPr kumimoji="0" lang="en-ZA" sz="1800" b="0" i="0" u="none" strike="noStrike" kern="1200" cap="none" spc="0" normalizeH="0" baseline="0" noProof="0" smtClean="0">
                <a:ln>
                  <a:noFill/>
                </a:ln>
                <a:solidFill>
                  <a:srgbClr val="0436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FE56B36-F0DC-A03D-2225-BBEBE7BC9E59}"/>
              </a:ext>
            </a:extLst>
          </p:cNvPr>
          <p:cNvPicPr>
            <a:picLocks noChangeAspect="1"/>
          </p:cNvPicPr>
          <p:nvPr userDrawn="1"/>
        </p:nvPicPr>
        <p:blipFill>
          <a:blip r:embed="rId2">
            <a:duotone>
              <a:schemeClr val="accent1">
                <a:shade val="45000"/>
                <a:satMod val="135000"/>
              </a:schemeClr>
              <a:prstClr val="white"/>
            </a:duotone>
          </a:blip>
          <a:stretch>
            <a:fillRect/>
          </a:stretch>
        </p:blipFill>
        <p:spPr>
          <a:xfrm flipH="1">
            <a:off x="9636666" y="399497"/>
            <a:ext cx="1715547" cy="905428"/>
          </a:xfrm>
          <a:prstGeom prst="rect">
            <a:avLst/>
          </a:prstGeom>
        </p:spPr>
      </p:pic>
    </p:spTree>
    <p:extLst>
      <p:ext uri="{BB962C8B-B14F-4D97-AF65-F5344CB8AC3E}">
        <p14:creationId xmlns:p14="http://schemas.microsoft.com/office/powerpoint/2010/main" val="307186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view (te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US" dirty="0"/>
              <a:t>Activity – review (test)</a:t>
            </a:r>
            <a:endParaRPr lang="en-ZA" dirty="0"/>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28B9AA5-92AE-B03A-3D1A-4BE70C3D73A7}"/>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10236201" y="175524"/>
            <a:ext cx="1116012" cy="1116012"/>
          </a:xfrm>
          <a:prstGeom prst="rect">
            <a:avLst/>
          </a:prstGeom>
        </p:spPr>
      </p:pic>
    </p:spTree>
    <p:extLst>
      <p:ext uri="{BB962C8B-B14F-4D97-AF65-F5344CB8AC3E}">
        <p14:creationId xmlns:p14="http://schemas.microsoft.com/office/powerpoint/2010/main" val="466546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clusion -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16A8-C606-E608-0BD2-DF1942C93198}"/>
              </a:ext>
            </a:extLst>
          </p:cNvPr>
          <p:cNvSpPr>
            <a:spLocks noGrp="1"/>
          </p:cNvSpPr>
          <p:nvPr>
            <p:ph type="title" hasCustomPrompt="1"/>
          </p:nvPr>
        </p:nvSpPr>
        <p:spPr/>
        <p:txBody>
          <a:bodyPr anchor="ctr"/>
          <a:lstStyle>
            <a:lvl1pPr>
              <a:defRPr/>
            </a:lvl1pPr>
          </a:lstStyle>
          <a:p>
            <a:r>
              <a:rPr lang="en-US" dirty="0"/>
              <a:t>Conclusion - key learning points</a:t>
            </a:r>
            <a:endParaRPr lang="en-ZA" dirty="0"/>
          </a:p>
        </p:txBody>
      </p:sp>
      <p:sp>
        <p:nvSpPr>
          <p:cNvPr id="6" name="Text Placeholder 5">
            <a:extLst>
              <a:ext uri="{FF2B5EF4-FFF2-40B4-BE49-F238E27FC236}">
                <a16:creationId xmlns:a16="http://schemas.microsoft.com/office/drawing/2014/main" id="{781BFE8D-88C6-9873-FA7C-DFE7B6C26B1F}"/>
              </a:ext>
            </a:extLst>
          </p:cNvPr>
          <p:cNvSpPr>
            <a:spLocks noGrp="1"/>
          </p:cNvSpPr>
          <p:nvPr>
            <p:ph type="body" sz="quarter" idx="10"/>
          </p:nvPr>
        </p:nvSpPr>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descr="A blue key on a black background&#10;&#10;Description automatically generated">
            <a:extLst>
              <a:ext uri="{FF2B5EF4-FFF2-40B4-BE49-F238E27FC236}">
                <a16:creationId xmlns:a16="http://schemas.microsoft.com/office/drawing/2014/main" id="{8EBD6E50-B227-E5EA-E129-72F07C700A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3881" y="207759"/>
            <a:ext cx="1078320" cy="1078320"/>
          </a:xfrm>
          <a:prstGeom prst="rect">
            <a:avLst/>
          </a:prstGeom>
        </p:spPr>
      </p:pic>
    </p:spTree>
    <p:extLst>
      <p:ext uri="{BB962C8B-B14F-4D97-AF65-F5344CB8AC3E}">
        <p14:creationId xmlns:p14="http://schemas.microsoft.com/office/powerpoint/2010/main" val="1320051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US" dirty="0"/>
              <a:t>Wrap up and questions</a:t>
            </a:r>
            <a:endParaRPr lang="en-ZA" dirty="0"/>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DCE3EB84-E5FF-C812-FA81-B4BE059B8CAC}"/>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10229724" y="226332"/>
            <a:ext cx="1122489" cy="1078593"/>
          </a:xfrm>
          <a:prstGeom prst="rect">
            <a:avLst/>
          </a:prstGeom>
        </p:spPr>
      </p:pic>
    </p:spTree>
    <p:extLst>
      <p:ext uri="{BB962C8B-B14F-4D97-AF65-F5344CB8AC3E}">
        <p14:creationId xmlns:p14="http://schemas.microsoft.com/office/powerpoint/2010/main" val="1423508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xt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US" dirty="0"/>
              <a:t>Next up….</a:t>
            </a:r>
            <a:endParaRPr lang="en-ZA" dirty="0"/>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6AF74F0-3035-DAEF-2FE6-2429D8997F58}"/>
              </a:ext>
            </a:extLst>
          </p:cNvPr>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36201" y="188913"/>
            <a:ext cx="1116012" cy="1116012"/>
          </a:xfrm>
          <a:prstGeom prst="rect">
            <a:avLst/>
          </a:prstGeom>
        </p:spPr>
      </p:pic>
    </p:spTree>
    <p:extLst>
      <p:ext uri="{BB962C8B-B14F-4D97-AF65-F5344CB8AC3E}">
        <p14:creationId xmlns:p14="http://schemas.microsoft.com/office/powerpoint/2010/main" val="3644434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B593-AA9E-0F3E-9859-003C1847E3E1}"/>
              </a:ext>
            </a:extLst>
          </p:cNvPr>
          <p:cNvSpPr>
            <a:spLocks noGrp="1"/>
          </p:cNvSpPr>
          <p:nvPr>
            <p:ph type="title" hasCustomPrompt="1"/>
          </p:nvPr>
        </p:nvSpPr>
        <p:spPr/>
        <p:txBody>
          <a:bodyPr anchor="ctr"/>
          <a:lstStyle>
            <a:lvl1pPr>
              <a:defRPr/>
            </a:lvl1pPr>
          </a:lstStyle>
          <a:p>
            <a:r>
              <a:rPr lang="en-US" dirty="0"/>
              <a:t>Title and blank slide</a:t>
            </a:r>
            <a:endParaRPr lang="en-ZA" dirty="0"/>
          </a:p>
        </p:txBody>
      </p:sp>
    </p:spTree>
    <p:extLst>
      <p:ext uri="{BB962C8B-B14F-4D97-AF65-F5344CB8AC3E}">
        <p14:creationId xmlns:p14="http://schemas.microsoft.com/office/powerpoint/2010/main" val="65274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I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A55-B0D9-2E6F-7B85-A947FF8977AF}"/>
              </a:ext>
            </a:extLst>
          </p:cNvPr>
          <p:cNvSpPr>
            <a:spLocks noGrp="1"/>
          </p:cNvSpPr>
          <p:nvPr>
            <p:ph type="title" hasCustomPrompt="1"/>
          </p:nvPr>
        </p:nvSpPr>
        <p:spPr>
          <a:xfrm>
            <a:off x="695325" y="188913"/>
            <a:ext cx="9276811" cy="1116012"/>
          </a:xfrm>
        </p:spPr>
        <p:txBody>
          <a:bodyPr anchor="ctr"/>
          <a:lstStyle>
            <a:lvl1pPr>
              <a:defRPr/>
            </a:lvl1pPr>
          </a:lstStyle>
          <a:p>
            <a:r>
              <a:rPr lang="en-US" dirty="0"/>
              <a:t>Declaration of interests</a:t>
            </a:r>
            <a:endParaRPr lang="en-ZA" dirty="0"/>
          </a:p>
        </p:txBody>
      </p:sp>
      <p:pic>
        <p:nvPicPr>
          <p:cNvPr id="4" name="Picture 3">
            <a:extLst>
              <a:ext uri="{FF2B5EF4-FFF2-40B4-BE49-F238E27FC236}">
                <a16:creationId xmlns:a16="http://schemas.microsoft.com/office/drawing/2014/main" id="{9F422519-FACA-74A1-5A18-C371B39A6812}"/>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10266576" y="188914"/>
            <a:ext cx="766610" cy="1116011"/>
          </a:xfrm>
          <a:prstGeom prst="rect">
            <a:avLst/>
          </a:prstGeom>
        </p:spPr>
      </p:pic>
      <p:sp>
        <p:nvSpPr>
          <p:cNvPr id="6" name="Text Placeholder 5">
            <a:extLst>
              <a:ext uri="{FF2B5EF4-FFF2-40B4-BE49-F238E27FC236}">
                <a16:creationId xmlns:a16="http://schemas.microsoft.com/office/drawing/2014/main" id="{2A5788F9-AFA3-0704-9066-BFFBE2D01062}"/>
              </a:ext>
            </a:extLst>
          </p:cNvPr>
          <p:cNvSpPr>
            <a:spLocks noGrp="1"/>
          </p:cNvSpPr>
          <p:nvPr>
            <p:ph type="body" sz="quarter" idx="10"/>
          </p:nvPr>
        </p:nvSpPr>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endParaRPr lang="en-ZA" dirty="0"/>
          </a:p>
        </p:txBody>
      </p:sp>
    </p:spTree>
    <p:extLst>
      <p:ext uri="{BB962C8B-B14F-4D97-AF65-F5344CB8AC3E}">
        <p14:creationId xmlns:p14="http://schemas.microsoft.com/office/powerpoint/2010/main" val="1156608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028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6972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Out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31A2-F95A-DA3D-CE00-AF8D29910A95}"/>
              </a:ext>
            </a:extLst>
          </p:cNvPr>
          <p:cNvSpPr>
            <a:spLocks noGrp="1"/>
          </p:cNvSpPr>
          <p:nvPr>
            <p:ph type="title" hasCustomPrompt="1"/>
          </p:nvPr>
        </p:nvSpPr>
        <p:spPr>
          <a:xfrm>
            <a:off x="695327" y="188913"/>
            <a:ext cx="9268184" cy="1116012"/>
          </a:xfrm>
        </p:spPr>
        <p:txBody>
          <a:bodyPr/>
          <a:lstStyle>
            <a:lvl1pPr>
              <a:defRPr/>
            </a:lvl1pPr>
          </a:lstStyle>
          <a:p>
            <a:r>
              <a:rPr lang="en-US" dirty="0"/>
              <a:t>Outline </a:t>
            </a:r>
            <a:endParaRPr lang="en-ZA" dirty="0"/>
          </a:p>
        </p:txBody>
      </p:sp>
      <p:pic>
        <p:nvPicPr>
          <p:cNvPr id="10" name="Picture 9">
            <a:extLst>
              <a:ext uri="{FF2B5EF4-FFF2-40B4-BE49-F238E27FC236}">
                <a16:creationId xmlns:a16="http://schemas.microsoft.com/office/drawing/2014/main" id="{CCA00376-3FE7-24C2-C4CC-64718B6542AC}"/>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10087764" y="188915"/>
            <a:ext cx="1151045" cy="1116013"/>
          </a:xfrm>
          <a:prstGeom prst="rect">
            <a:avLst/>
          </a:prstGeom>
        </p:spPr>
      </p:pic>
      <p:sp>
        <p:nvSpPr>
          <p:cNvPr id="12" name="Text Placeholder 11">
            <a:extLst>
              <a:ext uri="{FF2B5EF4-FFF2-40B4-BE49-F238E27FC236}">
                <a16:creationId xmlns:a16="http://schemas.microsoft.com/office/drawing/2014/main" id="{4ECBD781-103C-99C9-FC69-B82193544E5B}"/>
              </a:ext>
            </a:extLst>
          </p:cNvPr>
          <p:cNvSpPr>
            <a:spLocks noGrp="1"/>
          </p:cNvSpPr>
          <p:nvPr>
            <p:ph type="body" sz="quarter" idx="10"/>
          </p:nvPr>
        </p:nvSpPr>
        <p:spPr/>
        <p:txBody>
          <a:bodyPr/>
          <a:lstStyle>
            <a:lvl5pPr marL="13716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9609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326BB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61E033-F0FF-7524-41F2-041FC0217A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40" y="-1"/>
            <a:ext cx="3499937" cy="823515"/>
          </a:xfrm>
          <a:prstGeom prst="rect">
            <a:avLst/>
          </a:prstGeom>
        </p:spPr>
      </p:pic>
      <p:sp>
        <p:nvSpPr>
          <p:cNvPr id="2" name="Title 1">
            <a:extLst>
              <a:ext uri="{FF2B5EF4-FFF2-40B4-BE49-F238E27FC236}">
                <a16:creationId xmlns:a16="http://schemas.microsoft.com/office/drawing/2014/main" id="{B21F95F9-400F-1EC0-9FA5-C2A885E025CE}"/>
              </a:ext>
            </a:extLst>
          </p:cNvPr>
          <p:cNvSpPr>
            <a:spLocks noGrp="1"/>
          </p:cNvSpPr>
          <p:nvPr>
            <p:ph type="ctrTitle" hasCustomPrompt="1"/>
          </p:nvPr>
        </p:nvSpPr>
        <p:spPr>
          <a:xfrm>
            <a:off x="2038350" y="2349500"/>
            <a:ext cx="8629650" cy="1160462"/>
          </a:xfrm>
        </p:spPr>
        <p:txBody>
          <a:bodyPr anchor="b">
            <a:noAutofit/>
          </a:bodyPr>
          <a:lstStyle>
            <a:lvl1pPr algn="ctr">
              <a:defRPr sz="4800" b="1">
                <a:solidFill>
                  <a:schemeClr val="accent2"/>
                </a:solidFill>
                <a:latin typeface="Helvetica" panose="020B0604020202020204" pitchFamily="34" charset="0"/>
                <a:cs typeface="Helvetica" panose="020B0604020202020204" pitchFamily="34" charset="0"/>
              </a:defRPr>
            </a:lvl1pPr>
          </a:lstStyle>
          <a:p>
            <a:r>
              <a:rPr lang="en-US" dirty="0"/>
              <a:t>TITLE</a:t>
            </a:r>
            <a:endParaRPr lang="en-ZA" dirty="0"/>
          </a:p>
        </p:txBody>
      </p:sp>
      <p:sp>
        <p:nvSpPr>
          <p:cNvPr id="3" name="Subtitle 2">
            <a:extLst>
              <a:ext uri="{FF2B5EF4-FFF2-40B4-BE49-F238E27FC236}">
                <a16:creationId xmlns:a16="http://schemas.microsoft.com/office/drawing/2014/main" id="{DB3FB6C4-458B-C9E8-77BD-0E9898395DD7}"/>
              </a:ext>
            </a:extLst>
          </p:cNvPr>
          <p:cNvSpPr>
            <a:spLocks noGrp="1"/>
          </p:cNvSpPr>
          <p:nvPr>
            <p:ph type="subTitle" idx="1"/>
          </p:nvPr>
        </p:nvSpPr>
        <p:spPr>
          <a:xfrm>
            <a:off x="2038350" y="3602038"/>
            <a:ext cx="8629650" cy="98901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6" name="Text Placeholder 4">
            <a:extLst>
              <a:ext uri="{FF2B5EF4-FFF2-40B4-BE49-F238E27FC236}">
                <a16:creationId xmlns:a16="http://schemas.microsoft.com/office/drawing/2014/main" id="{8D649AAE-EB86-217D-C8A0-89ABE5CE976E}"/>
              </a:ext>
            </a:extLst>
          </p:cNvPr>
          <p:cNvSpPr>
            <a:spLocks noGrp="1"/>
          </p:cNvSpPr>
          <p:nvPr>
            <p:ph type="body" sz="quarter" idx="11" hasCustomPrompt="1"/>
          </p:nvPr>
        </p:nvSpPr>
        <p:spPr>
          <a:xfrm>
            <a:off x="695325" y="5473226"/>
            <a:ext cx="3200689" cy="403699"/>
          </a:xfrm>
          <a:prstGeom prst="rect">
            <a:avLst/>
          </a:prstGeom>
        </p:spPr>
        <p:txBody>
          <a:bodyPr>
            <a:noAutofit/>
          </a:bodyPr>
          <a:lstStyle>
            <a:lvl1pPr marL="0" indent="0">
              <a:buNone/>
              <a:defRPr sz="2400" b="0">
                <a:ln>
                  <a:noFill/>
                </a:ln>
                <a:solidFill>
                  <a:srgbClr val="F3B329"/>
                </a:solidFill>
                <a:latin typeface="Helvetica" pitchFamily="2" charset="0"/>
              </a:defRPr>
            </a:lvl1pPr>
          </a:lstStyle>
          <a:p>
            <a:pPr lvl="0"/>
            <a:r>
              <a:rPr lang="en-GB" dirty="0"/>
              <a:t>Faculty name</a:t>
            </a:r>
          </a:p>
        </p:txBody>
      </p:sp>
    </p:spTree>
    <p:extLst>
      <p:ext uri="{BB962C8B-B14F-4D97-AF65-F5344CB8AC3E}">
        <p14:creationId xmlns:p14="http://schemas.microsoft.com/office/powerpoint/2010/main" val="3145064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rgbClr val="CD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540E-F18A-AA26-B95D-AE59F9792817}"/>
              </a:ext>
            </a:extLst>
          </p:cNvPr>
          <p:cNvSpPr>
            <a:spLocks noGrp="1"/>
          </p:cNvSpPr>
          <p:nvPr>
            <p:ph type="title" hasCustomPrompt="1"/>
          </p:nvPr>
        </p:nvSpPr>
        <p:spPr>
          <a:xfrm>
            <a:off x="695325" y="1381127"/>
            <a:ext cx="10656888" cy="1699473"/>
          </a:xfrm>
        </p:spPr>
        <p:txBody>
          <a:bodyPr anchor="b"/>
          <a:lstStyle>
            <a:lvl1pPr algn="ctr">
              <a:defRPr sz="6000" b="1" baseline="0">
                <a:solidFill>
                  <a:schemeClr val="accent2"/>
                </a:solidFill>
              </a:defRPr>
            </a:lvl1pPr>
          </a:lstStyle>
          <a:p>
            <a:r>
              <a:rPr lang="en-US" dirty="0"/>
              <a:t>New section</a:t>
            </a:r>
            <a:endParaRPr lang="en-ZA" dirty="0"/>
          </a:p>
        </p:txBody>
      </p:sp>
      <p:sp>
        <p:nvSpPr>
          <p:cNvPr id="10" name="Rectangle 9">
            <a:extLst>
              <a:ext uri="{FF2B5EF4-FFF2-40B4-BE49-F238E27FC236}">
                <a16:creationId xmlns:a16="http://schemas.microsoft.com/office/drawing/2014/main" id="{9AED0B04-5FAA-79D6-F2BC-70BCDF5BF24E}"/>
              </a:ext>
            </a:extLst>
          </p:cNvPr>
          <p:cNvSpPr/>
          <p:nvPr userDrawn="1"/>
        </p:nvSpPr>
        <p:spPr>
          <a:xfrm rot="5400000">
            <a:off x="6046401" y="712398"/>
            <a:ext cx="99203" cy="12192002"/>
          </a:xfrm>
          <a:prstGeom prst="rect">
            <a:avLst/>
          </a:prstGeom>
          <a:solidFill>
            <a:srgbClr val="043673"/>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80ACD742-54D8-7F91-795A-1DFC64D261D0}"/>
              </a:ext>
            </a:extLst>
          </p:cNvPr>
          <p:cNvSpPr/>
          <p:nvPr userDrawn="1"/>
        </p:nvSpPr>
        <p:spPr>
          <a:xfrm rot="5400000">
            <a:off x="6067849" y="640998"/>
            <a:ext cx="43598" cy="12192000"/>
          </a:xfrm>
          <a:prstGeom prst="rect">
            <a:avLst/>
          </a:prstGeom>
          <a:solidFill>
            <a:srgbClr val="FCB814"/>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976334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I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9A55-B0D9-2E6F-7B85-A947FF8977AF}"/>
              </a:ext>
            </a:extLst>
          </p:cNvPr>
          <p:cNvSpPr>
            <a:spLocks noGrp="1"/>
          </p:cNvSpPr>
          <p:nvPr>
            <p:ph type="title" hasCustomPrompt="1"/>
          </p:nvPr>
        </p:nvSpPr>
        <p:spPr>
          <a:xfrm>
            <a:off x="695325" y="188913"/>
            <a:ext cx="9276811" cy="1116012"/>
          </a:xfrm>
        </p:spPr>
        <p:txBody>
          <a:bodyPr anchor="ctr"/>
          <a:lstStyle>
            <a:lvl1pPr>
              <a:defRPr/>
            </a:lvl1pPr>
          </a:lstStyle>
          <a:p>
            <a:r>
              <a:rPr lang="en-US" dirty="0"/>
              <a:t>Declaration of interests</a:t>
            </a:r>
            <a:endParaRPr lang="en-ZA" dirty="0"/>
          </a:p>
        </p:txBody>
      </p:sp>
      <p:pic>
        <p:nvPicPr>
          <p:cNvPr id="4" name="Picture 3">
            <a:extLst>
              <a:ext uri="{FF2B5EF4-FFF2-40B4-BE49-F238E27FC236}">
                <a16:creationId xmlns:a16="http://schemas.microsoft.com/office/drawing/2014/main" id="{9F422519-FACA-74A1-5A18-C371B39A6812}"/>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10266576" y="188914"/>
            <a:ext cx="766610" cy="1116011"/>
          </a:xfrm>
          <a:prstGeom prst="rect">
            <a:avLst/>
          </a:prstGeom>
        </p:spPr>
      </p:pic>
      <p:sp>
        <p:nvSpPr>
          <p:cNvPr id="6" name="Text Placeholder 5">
            <a:extLst>
              <a:ext uri="{FF2B5EF4-FFF2-40B4-BE49-F238E27FC236}">
                <a16:creationId xmlns:a16="http://schemas.microsoft.com/office/drawing/2014/main" id="{2A5788F9-AFA3-0704-9066-BFFBE2D01062}"/>
              </a:ext>
            </a:extLst>
          </p:cNvPr>
          <p:cNvSpPr>
            <a:spLocks noGrp="1"/>
          </p:cNvSpPr>
          <p:nvPr>
            <p:ph type="body" sz="quarter" idx="10"/>
          </p:nvPr>
        </p:nvSpPr>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endParaRPr lang="en-ZA" dirty="0"/>
          </a:p>
        </p:txBody>
      </p:sp>
    </p:spTree>
    <p:extLst>
      <p:ext uri="{BB962C8B-B14F-4D97-AF65-F5344CB8AC3E}">
        <p14:creationId xmlns:p14="http://schemas.microsoft.com/office/powerpoint/2010/main" val="1824811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6B8A-051D-09C0-72F0-B87B72CED9A7}"/>
              </a:ext>
            </a:extLst>
          </p:cNvPr>
          <p:cNvSpPr>
            <a:spLocks noGrp="1"/>
          </p:cNvSpPr>
          <p:nvPr>
            <p:ph type="title" hasCustomPrompt="1"/>
          </p:nvPr>
        </p:nvSpPr>
        <p:spPr/>
        <p:txBody>
          <a:bodyPr anchor="ctr"/>
          <a:lstStyle>
            <a:lvl1pPr>
              <a:defRPr/>
            </a:lvl1pPr>
          </a:lstStyle>
          <a:p>
            <a:r>
              <a:rPr lang="en-US" dirty="0"/>
              <a:t>Introduction</a:t>
            </a:r>
            <a:endParaRPr lang="en-ZA" dirty="0"/>
          </a:p>
        </p:txBody>
      </p:sp>
      <p:pic>
        <p:nvPicPr>
          <p:cNvPr id="4" name="Picture 3">
            <a:extLst>
              <a:ext uri="{FF2B5EF4-FFF2-40B4-BE49-F238E27FC236}">
                <a16:creationId xmlns:a16="http://schemas.microsoft.com/office/drawing/2014/main" id="{E357302F-0144-6AEB-A631-59E465B9E3CC}"/>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9675813" y="-1431516"/>
            <a:ext cx="1676400" cy="1126716"/>
          </a:xfrm>
          <a:prstGeom prst="rect">
            <a:avLst/>
          </a:prstGeom>
        </p:spPr>
      </p:pic>
      <p:sp>
        <p:nvSpPr>
          <p:cNvPr id="6" name="Text Placeholder 5">
            <a:extLst>
              <a:ext uri="{FF2B5EF4-FFF2-40B4-BE49-F238E27FC236}">
                <a16:creationId xmlns:a16="http://schemas.microsoft.com/office/drawing/2014/main" id="{1325DDB4-0DD3-AC78-C9F9-852784EB6143}"/>
              </a:ext>
            </a:extLst>
          </p:cNvPr>
          <p:cNvSpPr>
            <a:spLocks noGrp="1"/>
          </p:cNvSpPr>
          <p:nvPr>
            <p:ph type="body" sz="quarter" idx="10"/>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a:extLst>
              <a:ext uri="{FF2B5EF4-FFF2-40B4-BE49-F238E27FC236}">
                <a16:creationId xmlns:a16="http://schemas.microsoft.com/office/drawing/2014/main" id="{06E090C6-9EB7-1DFA-DB6C-218E5DCBE837}"/>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10063961" y="188914"/>
            <a:ext cx="1136951" cy="1116012"/>
          </a:xfrm>
          <a:prstGeom prst="rect">
            <a:avLst/>
          </a:prstGeom>
        </p:spPr>
      </p:pic>
    </p:spTree>
    <p:extLst>
      <p:ext uri="{BB962C8B-B14F-4D97-AF65-F5344CB8AC3E}">
        <p14:creationId xmlns:p14="http://schemas.microsoft.com/office/powerpoint/2010/main" val="1424569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Learning 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F190-0770-819E-1829-897F8E48B60D}"/>
              </a:ext>
            </a:extLst>
          </p:cNvPr>
          <p:cNvSpPr>
            <a:spLocks noGrp="1"/>
          </p:cNvSpPr>
          <p:nvPr>
            <p:ph type="title" hasCustomPrompt="1"/>
          </p:nvPr>
        </p:nvSpPr>
        <p:spPr>
          <a:xfrm>
            <a:off x="695325" y="188913"/>
            <a:ext cx="9475218" cy="1116012"/>
          </a:xfrm>
        </p:spPr>
        <p:txBody>
          <a:bodyPr anchor="ctr"/>
          <a:lstStyle>
            <a:lvl1pPr>
              <a:defRPr/>
            </a:lvl1pPr>
          </a:lstStyle>
          <a:p>
            <a:r>
              <a:rPr lang="en-US" dirty="0"/>
              <a:t>Learning objectives</a:t>
            </a:r>
            <a:endParaRPr lang="en-ZA" dirty="0"/>
          </a:p>
        </p:txBody>
      </p:sp>
      <p:grpSp>
        <p:nvGrpSpPr>
          <p:cNvPr id="5" name="Group 4">
            <a:extLst>
              <a:ext uri="{FF2B5EF4-FFF2-40B4-BE49-F238E27FC236}">
                <a16:creationId xmlns:a16="http://schemas.microsoft.com/office/drawing/2014/main" id="{EAAE5BA9-CDC1-26FF-A2DA-D541C7381517}"/>
              </a:ext>
            </a:extLst>
          </p:cNvPr>
          <p:cNvGrpSpPr/>
          <p:nvPr userDrawn="1"/>
        </p:nvGrpSpPr>
        <p:grpSpPr>
          <a:xfrm>
            <a:off x="911225" y="1978261"/>
            <a:ext cx="595312" cy="3646252"/>
            <a:chOff x="155572" y="1978262"/>
            <a:chExt cx="682628" cy="3898663"/>
          </a:xfrm>
        </p:grpSpPr>
        <p:pic>
          <p:nvPicPr>
            <p:cNvPr id="6" name="Picture 5">
              <a:extLst>
                <a:ext uri="{FF2B5EF4-FFF2-40B4-BE49-F238E27FC236}">
                  <a16:creationId xmlns:a16="http://schemas.microsoft.com/office/drawing/2014/main" id="{FB30C277-07A2-1E1E-7175-60D0E646C2F5}"/>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155572" y="1978262"/>
              <a:ext cx="682625" cy="665907"/>
            </a:xfrm>
            <a:prstGeom prst="rect">
              <a:avLst/>
            </a:prstGeom>
          </p:spPr>
        </p:pic>
        <p:pic>
          <p:nvPicPr>
            <p:cNvPr id="7" name="Picture 6">
              <a:extLst>
                <a:ext uri="{FF2B5EF4-FFF2-40B4-BE49-F238E27FC236}">
                  <a16:creationId xmlns:a16="http://schemas.microsoft.com/office/drawing/2014/main" id="{655A33E8-E592-ED54-CAC1-D1DDACAE2B92}"/>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155574" y="2786451"/>
              <a:ext cx="682625" cy="665907"/>
            </a:xfrm>
            <a:prstGeom prst="rect">
              <a:avLst/>
            </a:prstGeom>
          </p:spPr>
        </p:pic>
        <p:pic>
          <p:nvPicPr>
            <p:cNvPr id="8" name="Picture 7">
              <a:extLst>
                <a:ext uri="{FF2B5EF4-FFF2-40B4-BE49-F238E27FC236}">
                  <a16:creationId xmlns:a16="http://schemas.microsoft.com/office/drawing/2014/main" id="{954EF184-B0F2-656D-54CE-8397BF4E7FF4}"/>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155573" y="3594640"/>
              <a:ext cx="682625" cy="665907"/>
            </a:xfrm>
            <a:prstGeom prst="rect">
              <a:avLst/>
            </a:prstGeom>
          </p:spPr>
        </p:pic>
        <p:pic>
          <p:nvPicPr>
            <p:cNvPr id="9" name="Picture 8">
              <a:extLst>
                <a:ext uri="{FF2B5EF4-FFF2-40B4-BE49-F238E27FC236}">
                  <a16:creationId xmlns:a16="http://schemas.microsoft.com/office/drawing/2014/main" id="{6F4EC902-6AB2-DB1E-FB48-18BC5005B151}"/>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155575" y="4402829"/>
              <a:ext cx="682625" cy="665907"/>
            </a:xfrm>
            <a:prstGeom prst="rect">
              <a:avLst/>
            </a:prstGeom>
          </p:spPr>
        </p:pic>
        <p:pic>
          <p:nvPicPr>
            <p:cNvPr id="10" name="Picture 9">
              <a:extLst>
                <a:ext uri="{FF2B5EF4-FFF2-40B4-BE49-F238E27FC236}">
                  <a16:creationId xmlns:a16="http://schemas.microsoft.com/office/drawing/2014/main" id="{C272ECF2-0950-D058-013E-B69E1CDCFD59}"/>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155575" y="5211018"/>
              <a:ext cx="682625" cy="665907"/>
            </a:xfrm>
            <a:prstGeom prst="rect">
              <a:avLst/>
            </a:prstGeom>
          </p:spPr>
        </p:pic>
      </p:grpSp>
      <p:sp>
        <p:nvSpPr>
          <p:cNvPr id="11" name="TextBox 10">
            <a:extLst>
              <a:ext uri="{FF2B5EF4-FFF2-40B4-BE49-F238E27FC236}">
                <a16:creationId xmlns:a16="http://schemas.microsoft.com/office/drawing/2014/main" id="{436CD2E7-05A8-9693-5A31-EFBCCF06E78C}"/>
              </a:ext>
            </a:extLst>
          </p:cNvPr>
          <p:cNvSpPr txBox="1"/>
          <p:nvPr userDrawn="1"/>
        </p:nvSpPr>
        <p:spPr>
          <a:xfrm>
            <a:off x="911225" y="1376363"/>
            <a:ext cx="105140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43673"/>
                </a:solidFill>
                <a:effectLst/>
                <a:uLnTx/>
                <a:uFillTx/>
                <a:latin typeface="Calibri"/>
                <a:ea typeface="+mn-ea"/>
                <a:cs typeface="+mn-cs"/>
              </a:rPr>
              <a:t>At the end of this module, participants will be able to:  </a:t>
            </a:r>
            <a:endParaRPr kumimoji="0" lang="en-US" sz="2800" b="1" i="0" u="none" strike="noStrike" kern="1200" cap="none" spc="0" normalizeH="0" baseline="0" noProof="0" dirty="0">
              <a:ln>
                <a:noFill/>
              </a:ln>
              <a:solidFill>
                <a:srgbClr val="043673"/>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4474C72F-4369-173E-5E4C-A5D58498779C}"/>
              </a:ext>
            </a:extLst>
          </p:cNvPr>
          <p:cNvSpPr txBox="1"/>
          <p:nvPr userDrawn="1"/>
        </p:nvSpPr>
        <p:spPr>
          <a:xfrm>
            <a:off x="3042285" y="3244334"/>
            <a:ext cx="609981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51A7D338-A742-0C28-87F2-585824900052}"/>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350731" y="232696"/>
            <a:ext cx="1001482" cy="1028445"/>
          </a:xfrm>
          <a:prstGeom prst="rect">
            <a:avLst/>
          </a:prstGeom>
        </p:spPr>
      </p:pic>
      <p:sp>
        <p:nvSpPr>
          <p:cNvPr id="27" name="Text Placeholder 26">
            <a:extLst>
              <a:ext uri="{FF2B5EF4-FFF2-40B4-BE49-F238E27FC236}">
                <a16:creationId xmlns:a16="http://schemas.microsoft.com/office/drawing/2014/main" id="{7E30B61F-7853-E636-FFA9-FC70E8F70212}"/>
              </a:ext>
            </a:extLst>
          </p:cNvPr>
          <p:cNvSpPr>
            <a:spLocks noGrp="1"/>
          </p:cNvSpPr>
          <p:nvPr>
            <p:ph type="body" sz="quarter" idx="10" hasCustomPrompt="1"/>
          </p:nvPr>
        </p:nvSpPr>
        <p:spPr>
          <a:xfrm>
            <a:off x="1633537" y="1978261"/>
            <a:ext cx="9718676" cy="622794"/>
          </a:xfrm>
        </p:spPr>
        <p:txBody>
          <a:bodyPr>
            <a:normAutofit/>
          </a:bodyPr>
          <a:lstStyle>
            <a:lvl1pPr marL="0" indent="0">
              <a:buNone/>
              <a:defRPr sz="18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
        <p:nvSpPr>
          <p:cNvPr id="28" name="Text Placeholder 26">
            <a:extLst>
              <a:ext uri="{FF2B5EF4-FFF2-40B4-BE49-F238E27FC236}">
                <a16:creationId xmlns:a16="http://schemas.microsoft.com/office/drawing/2014/main" id="{4637D020-2C8D-C106-02B5-46E98F853FC8}"/>
              </a:ext>
            </a:extLst>
          </p:cNvPr>
          <p:cNvSpPr>
            <a:spLocks noGrp="1"/>
          </p:cNvSpPr>
          <p:nvPr>
            <p:ph type="body" sz="quarter" idx="11" hasCustomPrompt="1"/>
          </p:nvPr>
        </p:nvSpPr>
        <p:spPr>
          <a:xfrm>
            <a:off x="1633537" y="2733196"/>
            <a:ext cx="9718676" cy="622794"/>
          </a:xfrm>
        </p:spPr>
        <p:txBody>
          <a:bodyPr>
            <a:normAutofit/>
          </a:bodyPr>
          <a:lstStyle>
            <a:lvl1pPr marL="0" indent="0">
              <a:buNone/>
              <a:defRPr sz="18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
        <p:nvSpPr>
          <p:cNvPr id="30" name="Text Placeholder 26">
            <a:extLst>
              <a:ext uri="{FF2B5EF4-FFF2-40B4-BE49-F238E27FC236}">
                <a16:creationId xmlns:a16="http://schemas.microsoft.com/office/drawing/2014/main" id="{E4D22FF5-69C0-B279-6584-523CEC8368F5}"/>
              </a:ext>
            </a:extLst>
          </p:cNvPr>
          <p:cNvSpPr>
            <a:spLocks noGrp="1"/>
          </p:cNvSpPr>
          <p:nvPr>
            <p:ph type="body" sz="quarter" idx="12" hasCustomPrompt="1"/>
          </p:nvPr>
        </p:nvSpPr>
        <p:spPr>
          <a:xfrm>
            <a:off x="1633537" y="3555731"/>
            <a:ext cx="9718676" cy="622794"/>
          </a:xfrm>
        </p:spPr>
        <p:txBody>
          <a:bodyPr>
            <a:normAutofit/>
          </a:bodyPr>
          <a:lstStyle>
            <a:lvl1pPr marL="0" indent="0">
              <a:buNone/>
              <a:defRPr sz="18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
        <p:nvSpPr>
          <p:cNvPr id="31" name="Text Placeholder 26">
            <a:extLst>
              <a:ext uri="{FF2B5EF4-FFF2-40B4-BE49-F238E27FC236}">
                <a16:creationId xmlns:a16="http://schemas.microsoft.com/office/drawing/2014/main" id="{BFD0243E-A216-93B3-2BEC-A07295D04AF1}"/>
              </a:ext>
            </a:extLst>
          </p:cNvPr>
          <p:cNvSpPr>
            <a:spLocks noGrp="1"/>
          </p:cNvSpPr>
          <p:nvPr>
            <p:ph type="body" sz="quarter" idx="13" hasCustomPrompt="1"/>
          </p:nvPr>
        </p:nvSpPr>
        <p:spPr>
          <a:xfrm>
            <a:off x="1633537" y="4313385"/>
            <a:ext cx="9718676" cy="622794"/>
          </a:xfrm>
        </p:spPr>
        <p:txBody>
          <a:bodyPr>
            <a:normAutofit/>
          </a:bodyPr>
          <a:lstStyle>
            <a:lvl1pPr marL="0" indent="0">
              <a:buNone/>
              <a:defRPr sz="18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
        <p:nvSpPr>
          <p:cNvPr id="32" name="Text Placeholder 26">
            <a:extLst>
              <a:ext uri="{FF2B5EF4-FFF2-40B4-BE49-F238E27FC236}">
                <a16:creationId xmlns:a16="http://schemas.microsoft.com/office/drawing/2014/main" id="{2513A261-01EB-806D-6D17-4274160C38D4}"/>
              </a:ext>
            </a:extLst>
          </p:cNvPr>
          <p:cNvSpPr>
            <a:spLocks noGrp="1"/>
          </p:cNvSpPr>
          <p:nvPr>
            <p:ph type="body" sz="quarter" idx="14" hasCustomPrompt="1"/>
          </p:nvPr>
        </p:nvSpPr>
        <p:spPr>
          <a:xfrm>
            <a:off x="1633537" y="5071039"/>
            <a:ext cx="9718676" cy="622794"/>
          </a:xfrm>
        </p:spPr>
        <p:txBody>
          <a:bodyPr>
            <a:normAutofit/>
          </a:bodyPr>
          <a:lstStyle>
            <a:lvl1pPr marL="0" indent="0">
              <a:buNone/>
              <a:defRPr sz="18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Tree>
    <p:extLst>
      <p:ext uri="{BB962C8B-B14F-4D97-AF65-F5344CB8AC3E}">
        <p14:creationId xmlns:p14="http://schemas.microsoft.com/office/powerpoint/2010/main" val="1821259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etting specific practices">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A163C8E-F7F0-D16D-AA41-EF3EF054AD4A}"/>
              </a:ext>
            </a:extLst>
          </p:cNvPr>
          <p:cNvSpPr/>
          <p:nvPr userDrawn="1"/>
        </p:nvSpPr>
        <p:spPr>
          <a:xfrm>
            <a:off x="721451" y="139484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2" name="Title 1">
            <a:extLst>
              <a:ext uri="{FF2B5EF4-FFF2-40B4-BE49-F238E27FC236}">
                <a16:creationId xmlns:a16="http://schemas.microsoft.com/office/drawing/2014/main" id="{498E099A-C74E-0248-52EC-E65839EE30E2}"/>
              </a:ext>
            </a:extLst>
          </p:cNvPr>
          <p:cNvSpPr>
            <a:spLocks noGrp="1"/>
          </p:cNvSpPr>
          <p:nvPr>
            <p:ph type="title" hasCustomPrompt="1"/>
          </p:nvPr>
        </p:nvSpPr>
        <p:spPr>
          <a:xfrm>
            <a:off x="695325" y="188913"/>
            <a:ext cx="6982732" cy="1116012"/>
          </a:xfrm>
        </p:spPr>
        <p:txBody>
          <a:bodyPr anchor="ctr"/>
          <a:lstStyle>
            <a:lvl1pPr>
              <a:defRPr/>
            </a:lvl1pPr>
          </a:lstStyle>
          <a:p>
            <a:r>
              <a:rPr lang="en-ZA" dirty="0"/>
              <a:t>Consider your setting</a:t>
            </a:r>
          </a:p>
        </p:txBody>
      </p:sp>
      <p:pic>
        <p:nvPicPr>
          <p:cNvPr id="7" name="Picture 6">
            <a:extLst>
              <a:ext uri="{FF2B5EF4-FFF2-40B4-BE49-F238E27FC236}">
                <a16:creationId xmlns:a16="http://schemas.microsoft.com/office/drawing/2014/main" id="{28D9A3E1-92BE-90C9-32D4-B50D257C6692}"/>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8106187" y="193751"/>
            <a:ext cx="1058027" cy="1048697"/>
          </a:xfrm>
          <a:prstGeom prst="rect">
            <a:avLst/>
          </a:prstGeom>
        </p:spPr>
      </p:pic>
      <p:sp>
        <p:nvSpPr>
          <p:cNvPr id="50" name="Rectangle 49">
            <a:extLst>
              <a:ext uri="{FF2B5EF4-FFF2-40B4-BE49-F238E27FC236}">
                <a16:creationId xmlns:a16="http://schemas.microsoft.com/office/drawing/2014/main" id="{39FE8677-9AB2-6643-F25C-4E9AFE1A4C42}"/>
              </a:ext>
            </a:extLst>
          </p:cNvPr>
          <p:cNvSpPr/>
          <p:nvPr userDrawn="1"/>
        </p:nvSpPr>
        <p:spPr>
          <a:xfrm>
            <a:off x="721451" y="2362639"/>
            <a:ext cx="10630762" cy="1182279"/>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1" name="Text Placeholder 19">
            <a:extLst>
              <a:ext uri="{FF2B5EF4-FFF2-40B4-BE49-F238E27FC236}">
                <a16:creationId xmlns:a16="http://schemas.microsoft.com/office/drawing/2014/main" id="{C08D669C-CACF-F66A-C5C5-985838C7D5CC}"/>
              </a:ext>
            </a:extLst>
          </p:cNvPr>
          <p:cNvSpPr>
            <a:spLocks noGrp="1"/>
          </p:cNvSpPr>
          <p:nvPr>
            <p:ph type="body" sz="quarter" idx="25" hasCustomPrompt="1"/>
          </p:nvPr>
        </p:nvSpPr>
        <p:spPr>
          <a:xfrm>
            <a:off x="1841500" y="2455732"/>
            <a:ext cx="9424448" cy="936786"/>
          </a:xfrm>
        </p:spPr>
        <p:txBody>
          <a:bodyPr anchor="ctr">
            <a:noAutofit/>
          </a:bodyPr>
          <a:lstStyle>
            <a:lvl1pPr marL="0" indent="0">
              <a:lnSpc>
                <a:spcPct val="100000"/>
              </a:lnSpc>
              <a:buFontTx/>
              <a:buNone/>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52" name="Oval 51">
            <a:extLst>
              <a:ext uri="{FF2B5EF4-FFF2-40B4-BE49-F238E27FC236}">
                <a16:creationId xmlns:a16="http://schemas.microsoft.com/office/drawing/2014/main" id="{34B28EBD-E152-11A3-5A1E-9D5D756087AA}"/>
              </a:ext>
            </a:extLst>
          </p:cNvPr>
          <p:cNvSpPr/>
          <p:nvPr userDrawn="1"/>
        </p:nvSpPr>
        <p:spPr>
          <a:xfrm>
            <a:off x="905032" y="2553252"/>
            <a:ext cx="752888" cy="7249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3" name="Text Placeholder 26">
            <a:extLst>
              <a:ext uri="{FF2B5EF4-FFF2-40B4-BE49-F238E27FC236}">
                <a16:creationId xmlns:a16="http://schemas.microsoft.com/office/drawing/2014/main" id="{8BB8D784-EE70-5DE1-D31D-160BBAB75E95}"/>
              </a:ext>
            </a:extLst>
          </p:cNvPr>
          <p:cNvSpPr>
            <a:spLocks noGrp="1"/>
          </p:cNvSpPr>
          <p:nvPr>
            <p:ph type="body" sz="quarter" idx="26" hasCustomPrompt="1"/>
          </p:nvPr>
        </p:nvSpPr>
        <p:spPr>
          <a:xfrm>
            <a:off x="1069825" y="2735910"/>
            <a:ext cx="423303" cy="359651"/>
          </a:xfrm>
        </p:spPr>
        <p:txBody>
          <a:bodyPr lIns="0" tIns="0" rIns="0" bIns="0" anchor="ctr" anchorCtr="0">
            <a:noAutofit/>
          </a:bodyPr>
          <a:lstStyle>
            <a:lvl1pPr marL="0" indent="0" algn="ctr">
              <a:buFontTx/>
              <a:buNone/>
              <a:defRPr sz="2400"/>
            </a:lvl1pPr>
          </a:lstStyle>
          <a:p>
            <a:pPr lvl="0"/>
            <a:r>
              <a:rPr lang="en-US" dirty="0"/>
              <a:t>1</a:t>
            </a:r>
            <a:endParaRPr lang="en-ZA" dirty="0"/>
          </a:p>
        </p:txBody>
      </p:sp>
      <p:sp>
        <p:nvSpPr>
          <p:cNvPr id="5" name="TextBox 4">
            <a:extLst>
              <a:ext uri="{FF2B5EF4-FFF2-40B4-BE49-F238E27FC236}">
                <a16:creationId xmlns:a16="http://schemas.microsoft.com/office/drawing/2014/main" id="{321243D5-0887-87C1-9809-C9FA3553AE49}"/>
              </a:ext>
            </a:extLst>
          </p:cNvPr>
          <p:cNvSpPr txBox="1"/>
          <p:nvPr userDrawn="1"/>
        </p:nvSpPr>
        <p:spPr>
          <a:xfrm>
            <a:off x="839787" y="1498600"/>
            <a:ext cx="10426161"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043673"/>
                </a:solidFill>
                <a:effectLst/>
                <a:uLnTx/>
                <a:uFillTx/>
                <a:latin typeface="Calibri"/>
                <a:ea typeface="+mn-ea"/>
                <a:cs typeface="+mn-cs"/>
              </a:rPr>
              <a:t>Turn to someone sitting close to you and share what it is like in your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3383945D-352C-93A4-F1F0-72EB312C0CCD}"/>
              </a:ext>
            </a:extLst>
          </p:cNvPr>
          <p:cNvSpPr/>
          <p:nvPr userDrawn="1"/>
        </p:nvSpPr>
        <p:spPr>
          <a:xfrm>
            <a:off x="721451" y="3679351"/>
            <a:ext cx="10630762" cy="1182279"/>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4" name="Text Placeholder 19">
            <a:extLst>
              <a:ext uri="{FF2B5EF4-FFF2-40B4-BE49-F238E27FC236}">
                <a16:creationId xmlns:a16="http://schemas.microsoft.com/office/drawing/2014/main" id="{C6C2E594-F926-D493-F441-AAFF9D9D3955}"/>
              </a:ext>
            </a:extLst>
          </p:cNvPr>
          <p:cNvSpPr>
            <a:spLocks noGrp="1"/>
          </p:cNvSpPr>
          <p:nvPr>
            <p:ph type="body" sz="quarter" idx="27" hasCustomPrompt="1"/>
          </p:nvPr>
        </p:nvSpPr>
        <p:spPr>
          <a:xfrm>
            <a:off x="1841500" y="3772444"/>
            <a:ext cx="9424448" cy="936786"/>
          </a:xfrm>
        </p:spPr>
        <p:txBody>
          <a:bodyPr anchor="ctr">
            <a:noAutofit/>
          </a:bodyPr>
          <a:lstStyle>
            <a:lvl1pPr marL="0" indent="0">
              <a:lnSpc>
                <a:spcPct val="100000"/>
              </a:lnSpc>
              <a:buFontTx/>
              <a:buNone/>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6" name="Oval 5">
            <a:extLst>
              <a:ext uri="{FF2B5EF4-FFF2-40B4-BE49-F238E27FC236}">
                <a16:creationId xmlns:a16="http://schemas.microsoft.com/office/drawing/2014/main" id="{D36B1C18-8DB4-1B86-987B-12C1F5FD3D59}"/>
              </a:ext>
            </a:extLst>
          </p:cNvPr>
          <p:cNvSpPr/>
          <p:nvPr userDrawn="1"/>
        </p:nvSpPr>
        <p:spPr>
          <a:xfrm>
            <a:off x="905032" y="3869964"/>
            <a:ext cx="752888" cy="7249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8" name="Text Placeholder 26">
            <a:extLst>
              <a:ext uri="{FF2B5EF4-FFF2-40B4-BE49-F238E27FC236}">
                <a16:creationId xmlns:a16="http://schemas.microsoft.com/office/drawing/2014/main" id="{733BFF02-5545-B63E-0C75-8D38E99E516C}"/>
              </a:ext>
            </a:extLst>
          </p:cNvPr>
          <p:cNvSpPr>
            <a:spLocks noGrp="1"/>
          </p:cNvSpPr>
          <p:nvPr>
            <p:ph type="body" sz="quarter" idx="28" hasCustomPrompt="1"/>
          </p:nvPr>
        </p:nvSpPr>
        <p:spPr>
          <a:xfrm>
            <a:off x="1069825" y="4052622"/>
            <a:ext cx="423303" cy="359651"/>
          </a:xfrm>
        </p:spPr>
        <p:txBody>
          <a:bodyPr lIns="0" tIns="0" rIns="0" bIns="0" anchor="ctr" anchorCtr="0">
            <a:noAutofit/>
          </a:bodyPr>
          <a:lstStyle>
            <a:lvl1pPr marL="0" indent="0" algn="ctr">
              <a:buFontTx/>
              <a:buNone/>
              <a:defRPr sz="2400"/>
            </a:lvl1pPr>
          </a:lstStyle>
          <a:p>
            <a:pPr lvl="0"/>
            <a:r>
              <a:rPr lang="en-ZA" dirty="0"/>
              <a:t>2</a:t>
            </a:r>
          </a:p>
        </p:txBody>
      </p:sp>
      <p:sp>
        <p:nvSpPr>
          <p:cNvPr id="9" name="Rectangle 8">
            <a:extLst>
              <a:ext uri="{FF2B5EF4-FFF2-40B4-BE49-F238E27FC236}">
                <a16:creationId xmlns:a16="http://schemas.microsoft.com/office/drawing/2014/main" id="{52BC6EC4-3347-1078-16AA-BB9E511382C2}"/>
              </a:ext>
            </a:extLst>
          </p:cNvPr>
          <p:cNvSpPr/>
          <p:nvPr userDrawn="1"/>
        </p:nvSpPr>
        <p:spPr>
          <a:xfrm>
            <a:off x="721451" y="5037546"/>
            <a:ext cx="10630762" cy="1182279"/>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10" name="Text Placeholder 19">
            <a:extLst>
              <a:ext uri="{FF2B5EF4-FFF2-40B4-BE49-F238E27FC236}">
                <a16:creationId xmlns:a16="http://schemas.microsoft.com/office/drawing/2014/main" id="{0F807EF3-2DDA-E0EF-2E08-C2401618892D}"/>
              </a:ext>
            </a:extLst>
          </p:cNvPr>
          <p:cNvSpPr>
            <a:spLocks noGrp="1"/>
          </p:cNvSpPr>
          <p:nvPr>
            <p:ph type="body" sz="quarter" idx="29" hasCustomPrompt="1"/>
          </p:nvPr>
        </p:nvSpPr>
        <p:spPr>
          <a:xfrm>
            <a:off x="1841500" y="5130639"/>
            <a:ext cx="9424448" cy="936786"/>
          </a:xfrm>
        </p:spPr>
        <p:txBody>
          <a:bodyPr anchor="ctr">
            <a:noAutofit/>
          </a:bodyPr>
          <a:lstStyle>
            <a:lvl1pPr marL="0" indent="0">
              <a:lnSpc>
                <a:spcPct val="100000"/>
              </a:lnSpc>
              <a:buFontTx/>
              <a:buNone/>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11" name="Oval 10">
            <a:extLst>
              <a:ext uri="{FF2B5EF4-FFF2-40B4-BE49-F238E27FC236}">
                <a16:creationId xmlns:a16="http://schemas.microsoft.com/office/drawing/2014/main" id="{4EF0E09E-1602-CBD1-F802-8B8F8FC1FD43}"/>
              </a:ext>
            </a:extLst>
          </p:cNvPr>
          <p:cNvSpPr/>
          <p:nvPr userDrawn="1"/>
        </p:nvSpPr>
        <p:spPr>
          <a:xfrm>
            <a:off x="905032" y="5228159"/>
            <a:ext cx="752888" cy="7249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12" name="Text Placeholder 26">
            <a:extLst>
              <a:ext uri="{FF2B5EF4-FFF2-40B4-BE49-F238E27FC236}">
                <a16:creationId xmlns:a16="http://schemas.microsoft.com/office/drawing/2014/main" id="{C7B67CBB-D405-1BBB-E71D-8593A0797357}"/>
              </a:ext>
            </a:extLst>
          </p:cNvPr>
          <p:cNvSpPr>
            <a:spLocks noGrp="1"/>
          </p:cNvSpPr>
          <p:nvPr>
            <p:ph type="body" sz="quarter" idx="30" hasCustomPrompt="1"/>
          </p:nvPr>
        </p:nvSpPr>
        <p:spPr>
          <a:xfrm>
            <a:off x="1069825" y="5410817"/>
            <a:ext cx="423303" cy="359651"/>
          </a:xfrm>
        </p:spPr>
        <p:txBody>
          <a:bodyPr lIns="0" tIns="0" rIns="0" bIns="0" anchor="ctr" anchorCtr="0">
            <a:noAutofit/>
          </a:bodyPr>
          <a:lstStyle>
            <a:lvl1pPr marL="0" indent="0" algn="ctr">
              <a:buFontTx/>
              <a:buNone/>
              <a:defRPr sz="2400"/>
            </a:lvl1pPr>
          </a:lstStyle>
          <a:p>
            <a:pPr lvl="0"/>
            <a:r>
              <a:rPr lang="en-US" dirty="0"/>
              <a:t>3</a:t>
            </a:r>
            <a:endParaRPr lang="en-ZA" dirty="0"/>
          </a:p>
        </p:txBody>
      </p:sp>
      <p:pic>
        <p:nvPicPr>
          <p:cNvPr id="16" name="Picture 15">
            <a:extLst>
              <a:ext uri="{FF2B5EF4-FFF2-40B4-BE49-F238E27FC236}">
                <a16:creationId xmlns:a16="http://schemas.microsoft.com/office/drawing/2014/main" id="{51F8A3EF-6A35-3624-EA9F-6F1E95ED9670}"/>
              </a:ext>
            </a:extLst>
          </p:cNvPr>
          <p:cNvPicPr>
            <a:picLocks noChangeAspect="1"/>
          </p:cNvPicPr>
          <p:nvPr userDrawn="1"/>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9942391" y="182949"/>
            <a:ext cx="1409822" cy="1131668"/>
          </a:xfrm>
          <a:prstGeom prst="rect">
            <a:avLst/>
          </a:prstGeom>
        </p:spPr>
      </p:pic>
    </p:spTree>
    <p:extLst>
      <p:ext uri="{BB962C8B-B14F-4D97-AF65-F5344CB8AC3E}">
        <p14:creationId xmlns:p14="http://schemas.microsoft.com/office/powerpoint/2010/main" val="1871950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Setting specific practi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099A-C74E-0248-52EC-E65839EE30E2}"/>
              </a:ext>
            </a:extLst>
          </p:cNvPr>
          <p:cNvSpPr>
            <a:spLocks noGrp="1"/>
          </p:cNvSpPr>
          <p:nvPr>
            <p:ph type="title" hasCustomPrompt="1"/>
          </p:nvPr>
        </p:nvSpPr>
        <p:spPr>
          <a:xfrm>
            <a:off x="695325" y="188913"/>
            <a:ext cx="6866618" cy="1116012"/>
          </a:xfrm>
        </p:spPr>
        <p:txBody>
          <a:bodyPr anchor="ctr"/>
          <a:lstStyle>
            <a:lvl1pPr>
              <a:defRPr/>
            </a:lvl1pPr>
          </a:lstStyle>
          <a:p>
            <a:r>
              <a:rPr lang="en-ZA" dirty="0"/>
              <a:t>Consider your setting</a:t>
            </a:r>
          </a:p>
        </p:txBody>
      </p:sp>
      <p:pic>
        <p:nvPicPr>
          <p:cNvPr id="7" name="Picture 6">
            <a:extLst>
              <a:ext uri="{FF2B5EF4-FFF2-40B4-BE49-F238E27FC236}">
                <a16:creationId xmlns:a16="http://schemas.microsoft.com/office/drawing/2014/main" id="{28D9A3E1-92BE-90C9-32D4-B50D257C6692}"/>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8248492" y="188913"/>
            <a:ext cx="1058027" cy="1048697"/>
          </a:xfrm>
          <a:prstGeom prst="rect">
            <a:avLst/>
          </a:prstGeom>
        </p:spPr>
      </p:pic>
      <p:sp>
        <p:nvSpPr>
          <p:cNvPr id="50" name="Rectangle 49">
            <a:extLst>
              <a:ext uri="{FF2B5EF4-FFF2-40B4-BE49-F238E27FC236}">
                <a16:creationId xmlns:a16="http://schemas.microsoft.com/office/drawing/2014/main" id="{39FE8677-9AB2-6643-F25C-4E9AFE1A4C42}"/>
              </a:ext>
            </a:extLst>
          </p:cNvPr>
          <p:cNvSpPr/>
          <p:nvPr userDrawn="1"/>
        </p:nvSpPr>
        <p:spPr>
          <a:xfrm>
            <a:off x="721451" y="230215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1" name="Text Placeholder 19">
            <a:extLst>
              <a:ext uri="{FF2B5EF4-FFF2-40B4-BE49-F238E27FC236}">
                <a16:creationId xmlns:a16="http://schemas.microsoft.com/office/drawing/2014/main" id="{C08D669C-CACF-F66A-C5C5-985838C7D5CC}"/>
              </a:ext>
            </a:extLst>
          </p:cNvPr>
          <p:cNvSpPr>
            <a:spLocks noGrp="1"/>
          </p:cNvSpPr>
          <p:nvPr>
            <p:ph type="body" sz="quarter" idx="25" hasCustomPrompt="1"/>
          </p:nvPr>
        </p:nvSpPr>
        <p:spPr>
          <a:xfrm>
            <a:off x="1591622" y="2395251"/>
            <a:ext cx="9674326" cy="575999"/>
          </a:xfrm>
        </p:spPr>
        <p:txBody>
          <a:bodyP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52" name="Oval 51">
            <a:extLst>
              <a:ext uri="{FF2B5EF4-FFF2-40B4-BE49-F238E27FC236}">
                <a16:creationId xmlns:a16="http://schemas.microsoft.com/office/drawing/2014/main" id="{34B28EBD-E152-11A3-5A1E-9D5D756087AA}"/>
              </a:ext>
            </a:extLst>
          </p:cNvPr>
          <p:cNvSpPr/>
          <p:nvPr userDrawn="1"/>
        </p:nvSpPr>
        <p:spPr>
          <a:xfrm>
            <a:off x="898339" y="2403871"/>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3" name="Text Placeholder 26">
            <a:extLst>
              <a:ext uri="{FF2B5EF4-FFF2-40B4-BE49-F238E27FC236}">
                <a16:creationId xmlns:a16="http://schemas.microsoft.com/office/drawing/2014/main" id="{8BB8D784-EE70-5DE1-D31D-160BBAB75E95}"/>
              </a:ext>
            </a:extLst>
          </p:cNvPr>
          <p:cNvSpPr>
            <a:spLocks noGrp="1"/>
          </p:cNvSpPr>
          <p:nvPr>
            <p:ph type="body" sz="quarter" idx="26" hasCustomPrompt="1"/>
          </p:nvPr>
        </p:nvSpPr>
        <p:spPr>
          <a:xfrm>
            <a:off x="1024414" y="2548996"/>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54" name="Rectangle 53">
            <a:extLst>
              <a:ext uri="{FF2B5EF4-FFF2-40B4-BE49-F238E27FC236}">
                <a16:creationId xmlns:a16="http://schemas.microsoft.com/office/drawing/2014/main" id="{788E1BFB-41C3-2B1D-C187-1D1601B5A32F}"/>
              </a:ext>
            </a:extLst>
          </p:cNvPr>
          <p:cNvSpPr/>
          <p:nvPr userDrawn="1"/>
        </p:nvSpPr>
        <p:spPr>
          <a:xfrm>
            <a:off x="721451" y="320946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5" name="Text Placeholder 19">
            <a:extLst>
              <a:ext uri="{FF2B5EF4-FFF2-40B4-BE49-F238E27FC236}">
                <a16:creationId xmlns:a16="http://schemas.microsoft.com/office/drawing/2014/main" id="{0BC2B069-6B7C-4DB8-2C34-6EF7691627B9}"/>
              </a:ext>
            </a:extLst>
          </p:cNvPr>
          <p:cNvSpPr>
            <a:spLocks noGrp="1"/>
          </p:cNvSpPr>
          <p:nvPr>
            <p:ph type="body" sz="quarter" idx="27" hasCustomPrompt="1"/>
          </p:nvPr>
        </p:nvSpPr>
        <p:spPr>
          <a:xfrm>
            <a:off x="1591622" y="3302561"/>
            <a:ext cx="9674326" cy="575999"/>
          </a:xfrm>
        </p:spPr>
        <p:txBody>
          <a:bodyP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56" name="Oval 55">
            <a:extLst>
              <a:ext uri="{FF2B5EF4-FFF2-40B4-BE49-F238E27FC236}">
                <a16:creationId xmlns:a16="http://schemas.microsoft.com/office/drawing/2014/main" id="{D855044F-85EB-EF75-AD6C-BC5E5D1EA80F}"/>
              </a:ext>
            </a:extLst>
          </p:cNvPr>
          <p:cNvSpPr/>
          <p:nvPr userDrawn="1"/>
        </p:nvSpPr>
        <p:spPr>
          <a:xfrm>
            <a:off x="898339" y="3311181"/>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7" name="Text Placeholder 26">
            <a:extLst>
              <a:ext uri="{FF2B5EF4-FFF2-40B4-BE49-F238E27FC236}">
                <a16:creationId xmlns:a16="http://schemas.microsoft.com/office/drawing/2014/main" id="{C8FB0651-F70B-AA99-FCDD-3694CB2B93F1}"/>
              </a:ext>
            </a:extLst>
          </p:cNvPr>
          <p:cNvSpPr>
            <a:spLocks noGrp="1"/>
          </p:cNvSpPr>
          <p:nvPr>
            <p:ph type="body" sz="quarter" idx="28" hasCustomPrompt="1"/>
          </p:nvPr>
        </p:nvSpPr>
        <p:spPr>
          <a:xfrm>
            <a:off x="1024414" y="3456306"/>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58" name="Rectangle 57">
            <a:extLst>
              <a:ext uri="{FF2B5EF4-FFF2-40B4-BE49-F238E27FC236}">
                <a16:creationId xmlns:a16="http://schemas.microsoft.com/office/drawing/2014/main" id="{922D164A-126A-7A94-B241-EE141323F8E1}"/>
              </a:ext>
            </a:extLst>
          </p:cNvPr>
          <p:cNvSpPr/>
          <p:nvPr userDrawn="1"/>
        </p:nvSpPr>
        <p:spPr>
          <a:xfrm>
            <a:off x="721451" y="4108612"/>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9" name="Text Placeholder 19">
            <a:extLst>
              <a:ext uri="{FF2B5EF4-FFF2-40B4-BE49-F238E27FC236}">
                <a16:creationId xmlns:a16="http://schemas.microsoft.com/office/drawing/2014/main" id="{00219CDA-7F7C-5ACF-7693-AA4382AEFD3E}"/>
              </a:ext>
            </a:extLst>
          </p:cNvPr>
          <p:cNvSpPr>
            <a:spLocks noGrp="1"/>
          </p:cNvSpPr>
          <p:nvPr>
            <p:ph type="body" sz="quarter" idx="29" hasCustomPrompt="1"/>
          </p:nvPr>
        </p:nvSpPr>
        <p:spPr>
          <a:xfrm>
            <a:off x="1591622" y="4201705"/>
            <a:ext cx="9674326" cy="575999"/>
          </a:xfrm>
        </p:spPr>
        <p:txBody>
          <a:bodyP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60" name="Oval 59">
            <a:extLst>
              <a:ext uri="{FF2B5EF4-FFF2-40B4-BE49-F238E27FC236}">
                <a16:creationId xmlns:a16="http://schemas.microsoft.com/office/drawing/2014/main" id="{B948E09E-FE4F-B54D-4992-6074FEC2E5EB}"/>
              </a:ext>
            </a:extLst>
          </p:cNvPr>
          <p:cNvSpPr/>
          <p:nvPr userDrawn="1"/>
        </p:nvSpPr>
        <p:spPr>
          <a:xfrm>
            <a:off x="898339" y="4210325"/>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61" name="Text Placeholder 26">
            <a:extLst>
              <a:ext uri="{FF2B5EF4-FFF2-40B4-BE49-F238E27FC236}">
                <a16:creationId xmlns:a16="http://schemas.microsoft.com/office/drawing/2014/main" id="{E67862E2-E09B-B9D0-970D-34200F1F470F}"/>
              </a:ext>
            </a:extLst>
          </p:cNvPr>
          <p:cNvSpPr>
            <a:spLocks noGrp="1"/>
          </p:cNvSpPr>
          <p:nvPr>
            <p:ph type="body" sz="quarter" idx="30" hasCustomPrompt="1"/>
          </p:nvPr>
        </p:nvSpPr>
        <p:spPr>
          <a:xfrm>
            <a:off x="1024414" y="4355450"/>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62" name="Rectangle 61">
            <a:extLst>
              <a:ext uri="{FF2B5EF4-FFF2-40B4-BE49-F238E27FC236}">
                <a16:creationId xmlns:a16="http://schemas.microsoft.com/office/drawing/2014/main" id="{ACECBA07-EC3D-2479-A30C-3913D8395D3D}"/>
              </a:ext>
            </a:extLst>
          </p:cNvPr>
          <p:cNvSpPr/>
          <p:nvPr userDrawn="1"/>
        </p:nvSpPr>
        <p:spPr>
          <a:xfrm>
            <a:off x="695325" y="5095599"/>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63" name="Text Placeholder 19">
            <a:extLst>
              <a:ext uri="{FF2B5EF4-FFF2-40B4-BE49-F238E27FC236}">
                <a16:creationId xmlns:a16="http://schemas.microsoft.com/office/drawing/2014/main" id="{50A3A517-FFA4-5942-7A05-4FB3DC2B701B}"/>
              </a:ext>
            </a:extLst>
          </p:cNvPr>
          <p:cNvSpPr>
            <a:spLocks noGrp="1"/>
          </p:cNvSpPr>
          <p:nvPr>
            <p:ph type="body" sz="quarter" idx="31" hasCustomPrompt="1"/>
          </p:nvPr>
        </p:nvSpPr>
        <p:spPr>
          <a:xfrm>
            <a:off x="1565496" y="5188692"/>
            <a:ext cx="9674326" cy="575999"/>
          </a:xfrm>
        </p:spPr>
        <p:txBody>
          <a:bodyP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64" name="Oval 63">
            <a:extLst>
              <a:ext uri="{FF2B5EF4-FFF2-40B4-BE49-F238E27FC236}">
                <a16:creationId xmlns:a16="http://schemas.microsoft.com/office/drawing/2014/main" id="{DA099932-86A5-03D7-ACFD-314EDD0FAAEC}"/>
              </a:ext>
            </a:extLst>
          </p:cNvPr>
          <p:cNvSpPr/>
          <p:nvPr userDrawn="1"/>
        </p:nvSpPr>
        <p:spPr>
          <a:xfrm>
            <a:off x="872213" y="5197312"/>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65" name="Text Placeholder 26">
            <a:extLst>
              <a:ext uri="{FF2B5EF4-FFF2-40B4-BE49-F238E27FC236}">
                <a16:creationId xmlns:a16="http://schemas.microsoft.com/office/drawing/2014/main" id="{96540088-F1EB-5ADD-71E4-863CDAC7B119}"/>
              </a:ext>
            </a:extLst>
          </p:cNvPr>
          <p:cNvSpPr>
            <a:spLocks noGrp="1"/>
          </p:cNvSpPr>
          <p:nvPr>
            <p:ph type="body" sz="quarter" idx="32" hasCustomPrompt="1"/>
          </p:nvPr>
        </p:nvSpPr>
        <p:spPr>
          <a:xfrm>
            <a:off x="998288" y="5342437"/>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4" name="Rectangle 3">
            <a:extLst>
              <a:ext uri="{FF2B5EF4-FFF2-40B4-BE49-F238E27FC236}">
                <a16:creationId xmlns:a16="http://schemas.microsoft.com/office/drawing/2014/main" id="{F3FE0BE6-012A-783C-358B-B8E00BAE70FB}"/>
              </a:ext>
            </a:extLst>
          </p:cNvPr>
          <p:cNvSpPr/>
          <p:nvPr userDrawn="1"/>
        </p:nvSpPr>
        <p:spPr>
          <a:xfrm>
            <a:off x="721451" y="139484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 name="TextBox 4">
            <a:extLst>
              <a:ext uri="{FF2B5EF4-FFF2-40B4-BE49-F238E27FC236}">
                <a16:creationId xmlns:a16="http://schemas.microsoft.com/office/drawing/2014/main" id="{83689A5B-4540-4840-E85F-6FA86BC9E779}"/>
              </a:ext>
            </a:extLst>
          </p:cNvPr>
          <p:cNvSpPr txBox="1"/>
          <p:nvPr userDrawn="1"/>
        </p:nvSpPr>
        <p:spPr>
          <a:xfrm>
            <a:off x="839787" y="1498600"/>
            <a:ext cx="10426161"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043673"/>
                </a:solidFill>
                <a:effectLst/>
                <a:uLnTx/>
                <a:uFillTx/>
                <a:latin typeface="Calibri"/>
                <a:ea typeface="+mn-ea"/>
                <a:cs typeface="+mn-cs"/>
              </a:rPr>
              <a:t>Turn to someone sitting close to you and share what it is like in your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8FA00D7-5979-BC22-9D61-DC2B48BD4B82}"/>
              </a:ext>
            </a:extLst>
          </p:cNvPr>
          <p:cNvPicPr>
            <a:picLocks noChangeAspect="1"/>
          </p:cNvPicPr>
          <p:nvPr userDrawn="1"/>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9942391" y="182949"/>
            <a:ext cx="1409822" cy="1131668"/>
          </a:xfrm>
          <a:prstGeom prst="rect">
            <a:avLst/>
          </a:prstGeom>
        </p:spPr>
      </p:pic>
    </p:spTree>
    <p:extLst>
      <p:ext uri="{BB962C8B-B14F-4D97-AF65-F5344CB8AC3E}">
        <p14:creationId xmlns:p14="http://schemas.microsoft.com/office/powerpoint/2010/main" val="2037993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6B8A-051D-09C0-72F0-B87B72CED9A7}"/>
              </a:ext>
            </a:extLst>
          </p:cNvPr>
          <p:cNvSpPr>
            <a:spLocks noGrp="1"/>
          </p:cNvSpPr>
          <p:nvPr>
            <p:ph type="title" hasCustomPrompt="1"/>
          </p:nvPr>
        </p:nvSpPr>
        <p:spPr/>
        <p:txBody>
          <a:bodyPr anchor="ctr"/>
          <a:lstStyle>
            <a:lvl1pPr>
              <a:defRPr/>
            </a:lvl1pPr>
          </a:lstStyle>
          <a:p>
            <a:r>
              <a:rPr lang="en-US" dirty="0"/>
              <a:t>Introduction</a:t>
            </a:r>
            <a:endParaRPr lang="en-ZA" dirty="0"/>
          </a:p>
        </p:txBody>
      </p:sp>
      <p:pic>
        <p:nvPicPr>
          <p:cNvPr id="4" name="Picture 3">
            <a:extLst>
              <a:ext uri="{FF2B5EF4-FFF2-40B4-BE49-F238E27FC236}">
                <a16:creationId xmlns:a16="http://schemas.microsoft.com/office/drawing/2014/main" id="{E357302F-0144-6AEB-A631-59E465B9E3CC}"/>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9675813" y="-1431516"/>
            <a:ext cx="1676400" cy="1126716"/>
          </a:xfrm>
          <a:prstGeom prst="rect">
            <a:avLst/>
          </a:prstGeom>
        </p:spPr>
      </p:pic>
      <p:sp>
        <p:nvSpPr>
          <p:cNvPr id="6" name="Text Placeholder 5">
            <a:extLst>
              <a:ext uri="{FF2B5EF4-FFF2-40B4-BE49-F238E27FC236}">
                <a16:creationId xmlns:a16="http://schemas.microsoft.com/office/drawing/2014/main" id="{1325DDB4-0DD3-AC78-C9F9-852784EB6143}"/>
              </a:ext>
            </a:extLst>
          </p:cNvPr>
          <p:cNvSpPr>
            <a:spLocks noGrp="1"/>
          </p:cNvSpPr>
          <p:nvPr>
            <p:ph type="body" sz="quarter" idx="10"/>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a:extLst>
              <a:ext uri="{FF2B5EF4-FFF2-40B4-BE49-F238E27FC236}">
                <a16:creationId xmlns:a16="http://schemas.microsoft.com/office/drawing/2014/main" id="{06E090C6-9EB7-1DFA-DB6C-218E5DCBE837}"/>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10063961" y="188914"/>
            <a:ext cx="1136951" cy="1116012"/>
          </a:xfrm>
          <a:prstGeom prst="rect">
            <a:avLst/>
          </a:prstGeom>
        </p:spPr>
      </p:pic>
    </p:spTree>
    <p:extLst>
      <p:ext uri="{BB962C8B-B14F-4D97-AF65-F5344CB8AC3E}">
        <p14:creationId xmlns:p14="http://schemas.microsoft.com/office/powerpoint/2010/main" val="2472973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Out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31A2-F95A-DA3D-CE00-AF8D29910A95}"/>
              </a:ext>
            </a:extLst>
          </p:cNvPr>
          <p:cNvSpPr>
            <a:spLocks noGrp="1"/>
          </p:cNvSpPr>
          <p:nvPr>
            <p:ph type="title" hasCustomPrompt="1"/>
          </p:nvPr>
        </p:nvSpPr>
        <p:spPr>
          <a:xfrm>
            <a:off x="695326" y="188913"/>
            <a:ext cx="9268184" cy="1116012"/>
          </a:xfrm>
        </p:spPr>
        <p:txBody>
          <a:bodyPr anchor="ctr"/>
          <a:lstStyle>
            <a:lvl1pPr>
              <a:defRPr/>
            </a:lvl1pPr>
          </a:lstStyle>
          <a:p>
            <a:r>
              <a:rPr lang="en-US" dirty="0"/>
              <a:t>Outline </a:t>
            </a:r>
            <a:endParaRPr lang="en-ZA" dirty="0"/>
          </a:p>
        </p:txBody>
      </p:sp>
      <p:pic>
        <p:nvPicPr>
          <p:cNvPr id="10" name="Picture 9">
            <a:extLst>
              <a:ext uri="{FF2B5EF4-FFF2-40B4-BE49-F238E27FC236}">
                <a16:creationId xmlns:a16="http://schemas.microsoft.com/office/drawing/2014/main" id="{CCA00376-3FE7-24C2-C4CC-64718B6542AC}"/>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10087763" y="188913"/>
            <a:ext cx="1151045" cy="1116013"/>
          </a:xfrm>
          <a:prstGeom prst="rect">
            <a:avLst/>
          </a:prstGeom>
        </p:spPr>
      </p:pic>
      <p:sp>
        <p:nvSpPr>
          <p:cNvPr id="12" name="Text Placeholder 11">
            <a:extLst>
              <a:ext uri="{FF2B5EF4-FFF2-40B4-BE49-F238E27FC236}">
                <a16:creationId xmlns:a16="http://schemas.microsoft.com/office/drawing/2014/main" id="{4ECBD781-103C-99C9-FC69-B82193544E5B}"/>
              </a:ext>
            </a:extLst>
          </p:cNvPr>
          <p:cNvSpPr>
            <a:spLocks noGrp="1"/>
          </p:cNvSpPr>
          <p:nvPr>
            <p:ph type="body" sz="quarter" idx="10"/>
          </p:nvPr>
        </p:nvSpPr>
        <p:spPr/>
        <p:txBody>
          <a:bodyPr/>
          <a:lstStyle>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23040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ext onl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099A-C74E-0248-52EC-E65839EE30E2}"/>
              </a:ext>
            </a:extLst>
          </p:cNvPr>
          <p:cNvSpPr>
            <a:spLocks noGrp="1"/>
          </p:cNvSpPr>
          <p:nvPr>
            <p:ph type="title" hasCustomPrompt="1"/>
          </p:nvPr>
        </p:nvSpPr>
        <p:spPr>
          <a:xfrm>
            <a:off x="695325" y="188913"/>
            <a:ext cx="10656888" cy="1116012"/>
          </a:xfrm>
        </p:spPr>
        <p:txBody>
          <a:bodyPr anchor="ctr"/>
          <a:lstStyle>
            <a:lvl1pPr>
              <a:defRPr/>
            </a:lvl1pPr>
          </a:lstStyle>
          <a:p>
            <a:r>
              <a:rPr lang="en-US" dirty="0"/>
              <a:t>Content – text only</a:t>
            </a:r>
            <a:endParaRPr lang="en-ZA" dirty="0"/>
          </a:p>
        </p:txBody>
      </p:sp>
      <p:sp>
        <p:nvSpPr>
          <p:cNvPr id="9" name="Text Placeholder 8">
            <a:extLst>
              <a:ext uri="{FF2B5EF4-FFF2-40B4-BE49-F238E27FC236}">
                <a16:creationId xmlns:a16="http://schemas.microsoft.com/office/drawing/2014/main" id="{7CBB468A-4688-39B7-2133-A988867110ED}"/>
              </a:ext>
            </a:extLst>
          </p:cNvPr>
          <p:cNvSpPr>
            <a:spLocks noGrp="1"/>
          </p:cNvSpPr>
          <p:nvPr>
            <p:ph type="body" sz="quarter" idx="10"/>
          </p:nvPr>
        </p:nvSpPr>
        <p:spPr>
          <a:xfrm>
            <a:off x="695325" y="1376363"/>
            <a:ext cx="10656888" cy="4500562"/>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r>
              <a:rPr lang="en-US" dirty="0"/>
              <a:t>Fifth level</a:t>
            </a:r>
            <a:endParaRPr lang="en-ZA" dirty="0"/>
          </a:p>
        </p:txBody>
      </p:sp>
    </p:spTree>
    <p:extLst>
      <p:ext uri="{BB962C8B-B14F-4D97-AF65-F5344CB8AC3E}">
        <p14:creationId xmlns:p14="http://schemas.microsoft.com/office/powerpoint/2010/main" val="615405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ext &amp;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451A-2878-F168-89DE-3C66A237FEA5}"/>
              </a:ext>
            </a:extLst>
          </p:cNvPr>
          <p:cNvSpPr>
            <a:spLocks noGrp="1"/>
          </p:cNvSpPr>
          <p:nvPr>
            <p:ph type="title" hasCustomPrompt="1"/>
          </p:nvPr>
        </p:nvSpPr>
        <p:spPr/>
        <p:txBody>
          <a:bodyPr anchor="ctr"/>
          <a:lstStyle>
            <a:lvl1pPr>
              <a:defRPr/>
            </a:lvl1pPr>
          </a:lstStyle>
          <a:p>
            <a:r>
              <a:rPr lang="en-US" dirty="0"/>
              <a:t>Content – text and image </a:t>
            </a:r>
            <a:endParaRPr lang="en-ZA" dirty="0"/>
          </a:p>
        </p:txBody>
      </p:sp>
      <p:sp>
        <p:nvSpPr>
          <p:cNvPr id="3" name="Content Placeholder 2">
            <a:extLst>
              <a:ext uri="{FF2B5EF4-FFF2-40B4-BE49-F238E27FC236}">
                <a16:creationId xmlns:a16="http://schemas.microsoft.com/office/drawing/2014/main" id="{2093AB69-F41C-C45C-AB38-47470880663E}"/>
              </a:ext>
            </a:extLst>
          </p:cNvPr>
          <p:cNvSpPr>
            <a:spLocks noGrp="1"/>
          </p:cNvSpPr>
          <p:nvPr>
            <p:ph sz="half" idx="1"/>
          </p:nvPr>
        </p:nvSpPr>
        <p:spPr>
          <a:xfrm>
            <a:off x="695325" y="1376363"/>
            <a:ext cx="4953000" cy="4500562"/>
          </a:xfrm>
          <a:prstGeom prst="rect">
            <a:avLst/>
          </a:prstGeom>
        </p:spPr>
        <p: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FA2BA6-0A5A-0008-630B-E38E416150C7}"/>
              </a:ext>
            </a:extLst>
          </p:cNvPr>
          <p:cNvSpPr>
            <a:spLocks noGrp="1"/>
          </p:cNvSpPr>
          <p:nvPr>
            <p:ph sz="half" idx="2" hasCustomPrompt="1"/>
          </p:nvPr>
        </p:nvSpPr>
        <p:spPr>
          <a:xfrm>
            <a:off x="6226629" y="1376363"/>
            <a:ext cx="5125584" cy="4500562"/>
          </a:xfrm>
          <a:prstGeom prst="rect">
            <a:avLst/>
          </a:prstGeom>
        </p:spPr>
        <p:txBody>
          <a:bodyPr anchor="ctr"/>
          <a:lstStyle>
            <a:lvl1pPr marL="0" indent="0" algn="ctr">
              <a:buNone/>
              <a:defRPr i="1"/>
            </a:lvl1pPr>
          </a:lstStyle>
          <a:p>
            <a:pPr lvl="0"/>
            <a:r>
              <a:rPr lang="en-US" dirty="0"/>
              <a:t>Insert image</a:t>
            </a:r>
          </a:p>
        </p:txBody>
      </p:sp>
    </p:spTree>
    <p:extLst>
      <p:ext uri="{BB962C8B-B14F-4D97-AF65-F5344CB8AC3E}">
        <p14:creationId xmlns:p14="http://schemas.microsoft.com/office/powerpoint/2010/main" val="3164928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Image or Xrays -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C65D18-9A45-001D-0702-3D03B6DCD68C}"/>
              </a:ext>
            </a:extLst>
          </p:cNvPr>
          <p:cNvSpPr/>
          <p:nvPr userDrawn="1"/>
        </p:nvSpPr>
        <p:spPr>
          <a:xfrm>
            <a:off x="6320473" y="1397146"/>
            <a:ext cx="3717925" cy="3205163"/>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43673"/>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82941170-EBB0-0B96-7EAB-34E9ED79C92A}"/>
              </a:ext>
            </a:extLst>
          </p:cNvPr>
          <p:cNvSpPr/>
          <p:nvPr userDrawn="1"/>
        </p:nvSpPr>
        <p:spPr>
          <a:xfrm>
            <a:off x="1929272" y="1381125"/>
            <a:ext cx="3717925" cy="3205163"/>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43673"/>
              </a:solidFill>
              <a:effectLst/>
              <a:uLnTx/>
              <a:uFillTx/>
              <a:latin typeface="Calibri"/>
              <a:ea typeface="+mn-ea"/>
              <a:cs typeface="+mn-cs"/>
            </a:endParaRPr>
          </a:p>
        </p:txBody>
      </p:sp>
      <p:sp>
        <p:nvSpPr>
          <p:cNvPr id="2" name="Title 1">
            <a:extLst>
              <a:ext uri="{FF2B5EF4-FFF2-40B4-BE49-F238E27FC236}">
                <a16:creationId xmlns:a16="http://schemas.microsoft.com/office/drawing/2014/main" id="{1ACF8103-D262-2B3B-536A-6B4D40BEA22B}"/>
              </a:ext>
            </a:extLst>
          </p:cNvPr>
          <p:cNvSpPr>
            <a:spLocks noGrp="1"/>
          </p:cNvSpPr>
          <p:nvPr>
            <p:ph type="title" hasCustomPrompt="1"/>
          </p:nvPr>
        </p:nvSpPr>
        <p:spPr>
          <a:xfrm>
            <a:off x="695325" y="188913"/>
            <a:ext cx="11341100" cy="1116013"/>
          </a:xfrm>
        </p:spPr>
        <p:txBody>
          <a:bodyPr anchor="ctr"/>
          <a:lstStyle>
            <a:lvl1pPr>
              <a:defRPr/>
            </a:lvl1pPr>
          </a:lstStyle>
          <a:p>
            <a:r>
              <a:rPr lang="en-US" dirty="0"/>
              <a:t>Images or </a:t>
            </a:r>
            <a:r>
              <a:rPr lang="en-US" dirty="0" err="1"/>
              <a:t>xrays</a:t>
            </a:r>
            <a:r>
              <a:rPr lang="en-US" dirty="0"/>
              <a:t> and captions</a:t>
            </a:r>
            <a:endParaRPr lang="en-ZA" dirty="0"/>
          </a:p>
        </p:txBody>
      </p:sp>
      <p:sp>
        <p:nvSpPr>
          <p:cNvPr id="3" name="Text Placeholder 2">
            <a:extLst>
              <a:ext uri="{FF2B5EF4-FFF2-40B4-BE49-F238E27FC236}">
                <a16:creationId xmlns:a16="http://schemas.microsoft.com/office/drawing/2014/main" id="{FD5C9C2A-99E9-8822-21AE-9D7F4750D374}"/>
              </a:ext>
            </a:extLst>
          </p:cNvPr>
          <p:cNvSpPr>
            <a:spLocks noGrp="1"/>
          </p:cNvSpPr>
          <p:nvPr>
            <p:ph type="body" idx="1"/>
          </p:nvPr>
        </p:nvSpPr>
        <p:spPr>
          <a:xfrm>
            <a:off x="1929272" y="4764087"/>
            <a:ext cx="3717925" cy="823912"/>
          </a:xfrm>
          <a:prstGeom prst="rect">
            <a:avLst/>
          </a:prstGeo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F88F48D-4B38-1F11-F584-BACE5BD8BC33}"/>
              </a:ext>
            </a:extLst>
          </p:cNvPr>
          <p:cNvSpPr>
            <a:spLocks noGrp="1"/>
          </p:cNvSpPr>
          <p:nvPr>
            <p:ph sz="half" idx="2"/>
          </p:nvPr>
        </p:nvSpPr>
        <p:spPr>
          <a:xfrm>
            <a:off x="2068945" y="1482725"/>
            <a:ext cx="3417456" cy="2987675"/>
          </a:xfrm>
          <a:prstGeom prst="rect">
            <a:avLst/>
          </a:prstGeom>
        </p:spPr>
        <p:txBody>
          <a:bodyPr/>
          <a:lstStyle/>
          <a:p>
            <a:pPr lvl="0"/>
            <a:endParaRPr lang="en-ZA" dirty="0"/>
          </a:p>
        </p:txBody>
      </p:sp>
      <p:sp>
        <p:nvSpPr>
          <p:cNvPr id="5" name="Text Placeholder 4">
            <a:extLst>
              <a:ext uri="{FF2B5EF4-FFF2-40B4-BE49-F238E27FC236}">
                <a16:creationId xmlns:a16="http://schemas.microsoft.com/office/drawing/2014/main" id="{5486E38E-CC38-4691-756E-F1A99030562A}"/>
              </a:ext>
            </a:extLst>
          </p:cNvPr>
          <p:cNvSpPr>
            <a:spLocks noGrp="1"/>
          </p:cNvSpPr>
          <p:nvPr>
            <p:ph type="body" sz="quarter" idx="3"/>
          </p:nvPr>
        </p:nvSpPr>
        <p:spPr>
          <a:xfrm>
            <a:off x="6330236" y="4764087"/>
            <a:ext cx="3713620" cy="823912"/>
          </a:xfrm>
          <a:prstGeom prst="rect">
            <a:avLst/>
          </a:prstGeo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a:extLst>
              <a:ext uri="{FF2B5EF4-FFF2-40B4-BE49-F238E27FC236}">
                <a16:creationId xmlns:a16="http://schemas.microsoft.com/office/drawing/2014/main" id="{00585F2C-2BF9-5C61-1021-97532BF0D7D3}"/>
              </a:ext>
            </a:extLst>
          </p:cNvPr>
          <p:cNvSpPr>
            <a:spLocks noGrp="1"/>
          </p:cNvSpPr>
          <p:nvPr>
            <p:ph sz="half" idx="13"/>
          </p:nvPr>
        </p:nvSpPr>
        <p:spPr>
          <a:xfrm>
            <a:off x="6428510" y="1482725"/>
            <a:ext cx="3454399" cy="2987675"/>
          </a:xfrm>
          <a:prstGeom prst="rect">
            <a:avLst/>
          </a:prstGeom>
        </p:spPr>
        <p:txBody>
          <a:bodyPr/>
          <a:lstStyle/>
          <a:p>
            <a:pPr lvl="0"/>
            <a:endParaRPr lang="en-ZA" dirty="0"/>
          </a:p>
        </p:txBody>
      </p:sp>
    </p:spTree>
    <p:extLst>
      <p:ext uri="{BB962C8B-B14F-4D97-AF65-F5344CB8AC3E}">
        <p14:creationId xmlns:p14="http://schemas.microsoft.com/office/powerpoint/2010/main" val="1337128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Image or X rays x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941170-EBB0-0B96-7EAB-34E9ED79C92A}"/>
              </a:ext>
            </a:extLst>
          </p:cNvPr>
          <p:cNvSpPr/>
          <p:nvPr userDrawn="1"/>
        </p:nvSpPr>
        <p:spPr>
          <a:xfrm>
            <a:off x="698620" y="1376363"/>
            <a:ext cx="3399446" cy="3205163"/>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43673"/>
              </a:solidFill>
              <a:effectLst/>
              <a:uLnTx/>
              <a:uFillTx/>
              <a:latin typeface="Calibri"/>
              <a:ea typeface="+mn-ea"/>
              <a:cs typeface="+mn-cs"/>
            </a:endParaRPr>
          </a:p>
        </p:txBody>
      </p:sp>
      <p:sp>
        <p:nvSpPr>
          <p:cNvPr id="2" name="Title 1">
            <a:extLst>
              <a:ext uri="{FF2B5EF4-FFF2-40B4-BE49-F238E27FC236}">
                <a16:creationId xmlns:a16="http://schemas.microsoft.com/office/drawing/2014/main" id="{1ACF8103-D262-2B3B-536A-6B4D40BEA22B}"/>
              </a:ext>
            </a:extLst>
          </p:cNvPr>
          <p:cNvSpPr>
            <a:spLocks noGrp="1"/>
          </p:cNvSpPr>
          <p:nvPr>
            <p:ph type="title" hasCustomPrompt="1"/>
          </p:nvPr>
        </p:nvSpPr>
        <p:spPr>
          <a:xfrm>
            <a:off x="695325" y="188913"/>
            <a:ext cx="11341100" cy="1116013"/>
          </a:xfrm>
        </p:spPr>
        <p:txBody>
          <a:bodyPr anchor="ctr"/>
          <a:lstStyle>
            <a:lvl1pPr>
              <a:defRPr/>
            </a:lvl1pPr>
          </a:lstStyle>
          <a:p>
            <a:r>
              <a:rPr lang="en-US" dirty="0"/>
              <a:t>Images or </a:t>
            </a:r>
            <a:r>
              <a:rPr lang="en-US" dirty="0" err="1"/>
              <a:t>xrays</a:t>
            </a:r>
            <a:r>
              <a:rPr lang="en-US" dirty="0"/>
              <a:t> and captions</a:t>
            </a:r>
            <a:endParaRPr lang="en-ZA" dirty="0"/>
          </a:p>
        </p:txBody>
      </p:sp>
      <p:sp>
        <p:nvSpPr>
          <p:cNvPr id="3" name="Text Placeholder 2">
            <a:extLst>
              <a:ext uri="{FF2B5EF4-FFF2-40B4-BE49-F238E27FC236}">
                <a16:creationId xmlns:a16="http://schemas.microsoft.com/office/drawing/2014/main" id="{FD5C9C2A-99E9-8822-21AE-9D7F4750D374}"/>
              </a:ext>
            </a:extLst>
          </p:cNvPr>
          <p:cNvSpPr>
            <a:spLocks noGrp="1"/>
          </p:cNvSpPr>
          <p:nvPr>
            <p:ph type="body" idx="1"/>
          </p:nvPr>
        </p:nvSpPr>
        <p:spPr>
          <a:xfrm>
            <a:off x="695325" y="4743305"/>
            <a:ext cx="3399446" cy="823912"/>
          </a:xfrm>
          <a:prstGeom prst="rect">
            <a:avLst/>
          </a:prstGeo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F88F48D-4B38-1F11-F584-BACE5BD8BC33}"/>
              </a:ext>
            </a:extLst>
          </p:cNvPr>
          <p:cNvSpPr>
            <a:spLocks noGrp="1"/>
          </p:cNvSpPr>
          <p:nvPr>
            <p:ph sz="half" idx="2"/>
          </p:nvPr>
        </p:nvSpPr>
        <p:spPr>
          <a:xfrm>
            <a:off x="832691" y="1461943"/>
            <a:ext cx="3124717" cy="2987675"/>
          </a:xfrm>
          <a:prstGeom prst="rect">
            <a:avLst/>
          </a:prstGeom>
        </p:spPr>
        <p:txBody>
          <a:bodyPr/>
          <a:lstStyle/>
          <a:p>
            <a:pPr lvl="0"/>
            <a:endParaRPr lang="en-ZA" dirty="0"/>
          </a:p>
        </p:txBody>
      </p:sp>
      <p:sp>
        <p:nvSpPr>
          <p:cNvPr id="18" name="Rectangle 17">
            <a:extLst>
              <a:ext uri="{FF2B5EF4-FFF2-40B4-BE49-F238E27FC236}">
                <a16:creationId xmlns:a16="http://schemas.microsoft.com/office/drawing/2014/main" id="{93F465C3-6D85-4A4D-498B-0E2B2B815D39}"/>
              </a:ext>
            </a:extLst>
          </p:cNvPr>
          <p:cNvSpPr/>
          <p:nvPr userDrawn="1"/>
        </p:nvSpPr>
        <p:spPr>
          <a:xfrm>
            <a:off x="7959605" y="1376363"/>
            <a:ext cx="3399446" cy="3205163"/>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43673"/>
              </a:solidFill>
              <a:effectLst/>
              <a:uLnTx/>
              <a:uFillTx/>
              <a:latin typeface="Calibri"/>
              <a:ea typeface="+mn-ea"/>
              <a:cs typeface="+mn-cs"/>
            </a:endParaRPr>
          </a:p>
        </p:txBody>
      </p:sp>
      <p:sp>
        <p:nvSpPr>
          <p:cNvPr id="19" name="Text Placeholder 2">
            <a:extLst>
              <a:ext uri="{FF2B5EF4-FFF2-40B4-BE49-F238E27FC236}">
                <a16:creationId xmlns:a16="http://schemas.microsoft.com/office/drawing/2014/main" id="{3B99BD6E-9DAC-95B8-575B-6F8D597D40D2}"/>
              </a:ext>
            </a:extLst>
          </p:cNvPr>
          <p:cNvSpPr>
            <a:spLocks noGrp="1"/>
          </p:cNvSpPr>
          <p:nvPr>
            <p:ph type="body" idx="10"/>
          </p:nvPr>
        </p:nvSpPr>
        <p:spPr>
          <a:xfrm>
            <a:off x="7956310" y="4743305"/>
            <a:ext cx="3399446" cy="823912"/>
          </a:xfrm>
          <a:prstGeom prst="rect">
            <a:avLst/>
          </a:prstGeo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a:extLst>
              <a:ext uri="{FF2B5EF4-FFF2-40B4-BE49-F238E27FC236}">
                <a16:creationId xmlns:a16="http://schemas.microsoft.com/office/drawing/2014/main" id="{452A05F3-FCF7-B594-F5BE-D2415C35BA53}"/>
              </a:ext>
            </a:extLst>
          </p:cNvPr>
          <p:cNvSpPr>
            <a:spLocks noGrp="1"/>
          </p:cNvSpPr>
          <p:nvPr>
            <p:ph sz="half" idx="11"/>
          </p:nvPr>
        </p:nvSpPr>
        <p:spPr>
          <a:xfrm>
            <a:off x="8093676" y="1461943"/>
            <a:ext cx="3124717" cy="2987675"/>
          </a:xfrm>
          <a:prstGeom prst="rect">
            <a:avLst/>
          </a:prstGeom>
        </p:spPr>
        <p:txBody>
          <a:bodyPr/>
          <a:lstStyle/>
          <a:p>
            <a:pPr lvl="0"/>
            <a:endParaRPr lang="en-ZA" dirty="0"/>
          </a:p>
        </p:txBody>
      </p:sp>
      <p:sp>
        <p:nvSpPr>
          <p:cNvPr id="21" name="Rectangle 20">
            <a:extLst>
              <a:ext uri="{FF2B5EF4-FFF2-40B4-BE49-F238E27FC236}">
                <a16:creationId xmlns:a16="http://schemas.microsoft.com/office/drawing/2014/main" id="{2A450F02-04B3-F107-F293-282E56AA307D}"/>
              </a:ext>
            </a:extLst>
          </p:cNvPr>
          <p:cNvSpPr/>
          <p:nvPr userDrawn="1"/>
        </p:nvSpPr>
        <p:spPr>
          <a:xfrm>
            <a:off x="4315006" y="1376363"/>
            <a:ext cx="3399446" cy="3205163"/>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043673"/>
              </a:solidFill>
              <a:effectLst/>
              <a:uLnTx/>
              <a:uFillTx/>
              <a:latin typeface="Calibri"/>
              <a:ea typeface="+mn-ea"/>
              <a:cs typeface="+mn-cs"/>
            </a:endParaRPr>
          </a:p>
        </p:txBody>
      </p:sp>
      <p:sp>
        <p:nvSpPr>
          <p:cNvPr id="22" name="Text Placeholder 2">
            <a:extLst>
              <a:ext uri="{FF2B5EF4-FFF2-40B4-BE49-F238E27FC236}">
                <a16:creationId xmlns:a16="http://schemas.microsoft.com/office/drawing/2014/main" id="{DDC52DFB-3754-DD41-0EB4-A4BD9FD02B70}"/>
              </a:ext>
            </a:extLst>
          </p:cNvPr>
          <p:cNvSpPr>
            <a:spLocks noGrp="1"/>
          </p:cNvSpPr>
          <p:nvPr>
            <p:ph type="body" idx="12"/>
          </p:nvPr>
        </p:nvSpPr>
        <p:spPr>
          <a:xfrm>
            <a:off x="4311711" y="4743305"/>
            <a:ext cx="3399446" cy="823912"/>
          </a:xfrm>
          <a:prstGeom prst="rect">
            <a:avLst/>
          </a:prstGeo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a:extLst>
              <a:ext uri="{FF2B5EF4-FFF2-40B4-BE49-F238E27FC236}">
                <a16:creationId xmlns:a16="http://schemas.microsoft.com/office/drawing/2014/main" id="{9ED3AB83-DA6D-6017-7671-891BF8899440}"/>
              </a:ext>
            </a:extLst>
          </p:cNvPr>
          <p:cNvSpPr>
            <a:spLocks noGrp="1"/>
          </p:cNvSpPr>
          <p:nvPr>
            <p:ph sz="half" idx="13"/>
          </p:nvPr>
        </p:nvSpPr>
        <p:spPr>
          <a:xfrm>
            <a:off x="4449077" y="1461943"/>
            <a:ext cx="3124717" cy="2987675"/>
          </a:xfrm>
          <a:prstGeom prst="rect">
            <a:avLst/>
          </a:prstGeom>
        </p:spPr>
        <p:txBody>
          <a:bodyPr/>
          <a:lstStyle/>
          <a:p>
            <a:pPr lvl="0"/>
            <a:endParaRPr lang="en-ZA" dirty="0"/>
          </a:p>
        </p:txBody>
      </p:sp>
    </p:spTree>
    <p:extLst>
      <p:ext uri="{BB962C8B-B14F-4D97-AF65-F5344CB8AC3E}">
        <p14:creationId xmlns:p14="http://schemas.microsoft.com/office/powerpoint/2010/main" val="1023906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24B1-8D8E-553E-B402-69D7D54E132B}"/>
              </a:ext>
            </a:extLst>
          </p:cNvPr>
          <p:cNvSpPr>
            <a:spLocks noGrp="1"/>
          </p:cNvSpPr>
          <p:nvPr>
            <p:ph type="title" hasCustomPrompt="1"/>
          </p:nvPr>
        </p:nvSpPr>
        <p:spPr>
          <a:xfrm>
            <a:off x="695325" y="188913"/>
            <a:ext cx="10656888" cy="1116012"/>
          </a:xfrm>
        </p:spPr>
        <p:txBody>
          <a:bodyPr anchor="ctr"/>
          <a:lstStyle>
            <a:lvl1pPr>
              <a:defRPr/>
            </a:lvl1pPr>
          </a:lstStyle>
          <a:p>
            <a:r>
              <a:rPr lang="en-US" dirty="0"/>
              <a:t>Table heading </a:t>
            </a:r>
            <a:endParaRPr lang="en-ZA" dirty="0"/>
          </a:p>
        </p:txBody>
      </p:sp>
      <p:sp>
        <p:nvSpPr>
          <p:cNvPr id="4" name="Table Placeholder 3">
            <a:extLst>
              <a:ext uri="{FF2B5EF4-FFF2-40B4-BE49-F238E27FC236}">
                <a16:creationId xmlns:a16="http://schemas.microsoft.com/office/drawing/2014/main" id="{FF3E83C3-C902-C7F1-B628-B69015E38EE4}"/>
              </a:ext>
            </a:extLst>
          </p:cNvPr>
          <p:cNvSpPr>
            <a:spLocks noGrp="1"/>
          </p:cNvSpPr>
          <p:nvPr>
            <p:ph type="tbl" sz="quarter" idx="10"/>
          </p:nvPr>
        </p:nvSpPr>
        <p:spPr>
          <a:xfrm>
            <a:off x="695325" y="2233245"/>
            <a:ext cx="10656888" cy="3643679"/>
          </a:xfrm>
        </p:spPr>
        <p:txBody>
          <a:bodyPr/>
          <a:lstStyle/>
          <a:p>
            <a:endParaRPr lang="en-ZA" dirty="0"/>
          </a:p>
        </p:txBody>
      </p:sp>
      <p:sp>
        <p:nvSpPr>
          <p:cNvPr id="6" name="Text Placeholder 5">
            <a:extLst>
              <a:ext uri="{FF2B5EF4-FFF2-40B4-BE49-F238E27FC236}">
                <a16:creationId xmlns:a16="http://schemas.microsoft.com/office/drawing/2014/main" id="{E0959375-3D9E-EA1C-4E8A-82E055181ECB}"/>
              </a:ext>
            </a:extLst>
          </p:cNvPr>
          <p:cNvSpPr>
            <a:spLocks noGrp="1"/>
          </p:cNvSpPr>
          <p:nvPr>
            <p:ph type="body" sz="quarter" idx="11" hasCustomPrompt="1"/>
          </p:nvPr>
        </p:nvSpPr>
        <p:spPr>
          <a:xfrm>
            <a:off x="695325" y="1376363"/>
            <a:ext cx="10656888" cy="698622"/>
          </a:xfrm>
        </p:spPr>
        <p:txBody>
          <a:bodyPr>
            <a:normAutofit/>
          </a:bodyPr>
          <a:lstStyle>
            <a:lvl1pPr marL="0" indent="0">
              <a:buNone/>
              <a:defRPr sz="20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 Click to edit Master text styles</a:t>
            </a:r>
            <a:endParaRPr lang="en-ZA" dirty="0"/>
          </a:p>
          <a:p>
            <a:pPr lvl="0"/>
            <a:endParaRPr lang="en-ZA" dirty="0"/>
          </a:p>
        </p:txBody>
      </p:sp>
    </p:spTree>
    <p:extLst>
      <p:ext uri="{BB962C8B-B14F-4D97-AF65-F5344CB8AC3E}">
        <p14:creationId xmlns:p14="http://schemas.microsoft.com/office/powerpoint/2010/main" val="17219421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0C57-4FAD-9D2C-F1B9-F9040204FC31}"/>
              </a:ext>
            </a:extLst>
          </p:cNvPr>
          <p:cNvSpPr>
            <a:spLocks noGrp="1"/>
          </p:cNvSpPr>
          <p:nvPr>
            <p:ph type="title" hasCustomPrompt="1"/>
          </p:nvPr>
        </p:nvSpPr>
        <p:spPr>
          <a:xfrm>
            <a:off x="695325" y="188913"/>
            <a:ext cx="9114500" cy="1116012"/>
          </a:xfrm>
        </p:spPr>
        <p:txBody>
          <a:bodyPr anchor="ctr"/>
          <a:lstStyle>
            <a:lvl1pPr>
              <a:defRPr/>
            </a:lvl1pPr>
          </a:lstStyle>
          <a:p>
            <a:r>
              <a:rPr lang="en-US" dirty="0"/>
              <a:t>Practical exercise – case study</a:t>
            </a:r>
            <a:endParaRPr lang="en-ZA" dirty="0"/>
          </a:p>
        </p:txBody>
      </p:sp>
      <p:pic>
        <p:nvPicPr>
          <p:cNvPr id="5" name="Picture 4" descr="A blue icon of a doctor at a podium&#10;&#10;Description automatically generated">
            <a:extLst>
              <a:ext uri="{FF2B5EF4-FFF2-40B4-BE49-F238E27FC236}">
                <a16:creationId xmlns:a16="http://schemas.microsoft.com/office/drawing/2014/main" id="{0227FC1A-DEAF-01A0-2D2E-2F3B08CC3FA9}"/>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r="34393"/>
          <a:stretch/>
        </p:blipFill>
        <p:spPr>
          <a:xfrm>
            <a:off x="10050560" y="188913"/>
            <a:ext cx="1301653" cy="1116012"/>
          </a:xfrm>
          <a:prstGeom prst="rect">
            <a:avLst/>
          </a:prstGeom>
        </p:spPr>
      </p:pic>
      <p:sp>
        <p:nvSpPr>
          <p:cNvPr id="4" name="Content Placeholder 3">
            <a:extLst>
              <a:ext uri="{FF2B5EF4-FFF2-40B4-BE49-F238E27FC236}">
                <a16:creationId xmlns:a16="http://schemas.microsoft.com/office/drawing/2014/main" id="{FEE597E5-CCD1-5B35-123F-4B45439E820F}"/>
              </a:ext>
            </a:extLst>
          </p:cNvPr>
          <p:cNvSpPr>
            <a:spLocks noGrp="1"/>
          </p:cNvSpPr>
          <p:nvPr>
            <p:ph sz="quarter" idx="10"/>
          </p:nvPr>
        </p:nvSpPr>
        <p:spPr>
          <a:xfrm>
            <a:off x="2705100" y="1612900"/>
            <a:ext cx="8788400" cy="2247900"/>
          </a:xfrm>
        </p:spPr>
        <p:txBody>
          <a:bodyPr>
            <a:normAutofit/>
          </a:bodyPr>
          <a:lstStyle>
            <a:lvl1pPr>
              <a:defRPr sz="2200">
                <a:solidFill>
                  <a:srgbClr val="043673"/>
                </a:solidFill>
              </a:defRPr>
            </a:lvl1pPr>
            <a:lvl2pPr>
              <a:defRPr>
                <a:solidFill>
                  <a:srgbClr val="043673"/>
                </a:solidFill>
              </a:defRPr>
            </a:lvl2pPr>
          </a:lstStyle>
          <a:p>
            <a:pPr lvl="0"/>
            <a:r>
              <a:rPr lang="en-US" dirty="0"/>
              <a:t>Click to edit Master text style</a:t>
            </a:r>
          </a:p>
          <a:p>
            <a:pPr lvl="0"/>
            <a:r>
              <a:rPr lang="en-US" dirty="0"/>
              <a:t>ABC</a:t>
            </a:r>
          </a:p>
          <a:p>
            <a:pPr lvl="0"/>
            <a:r>
              <a:rPr lang="en-US" dirty="0" err="1"/>
              <a:t>Acb</a:t>
            </a:r>
            <a:endParaRPr lang="en-US" dirty="0"/>
          </a:p>
          <a:p>
            <a:pPr lvl="0"/>
            <a:r>
              <a:rPr lang="en-US" dirty="0" err="1"/>
              <a:t>Abc</a:t>
            </a:r>
            <a:endParaRPr lang="en-US" dirty="0"/>
          </a:p>
          <a:p>
            <a:pPr lvl="1"/>
            <a:r>
              <a:rPr lang="en-US" dirty="0" err="1"/>
              <a:t>Abc</a:t>
            </a:r>
            <a:endParaRPr lang="en-US" dirty="0"/>
          </a:p>
        </p:txBody>
      </p:sp>
    </p:spTree>
    <p:extLst>
      <p:ext uri="{BB962C8B-B14F-4D97-AF65-F5344CB8AC3E}">
        <p14:creationId xmlns:p14="http://schemas.microsoft.com/office/powerpoint/2010/main" val="4255490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ase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0C57-4FAD-9D2C-F1B9-F9040204FC31}"/>
              </a:ext>
            </a:extLst>
          </p:cNvPr>
          <p:cNvSpPr>
            <a:spLocks noGrp="1"/>
          </p:cNvSpPr>
          <p:nvPr>
            <p:ph type="title" hasCustomPrompt="1"/>
          </p:nvPr>
        </p:nvSpPr>
        <p:spPr>
          <a:xfrm>
            <a:off x="695325" y="188913"/>
            <a:ext cx="9114500" cy="1116012"/>
          </a:xfrm>
        </p:spPr>
        <p:txBody>
          <a:bodyPr anchor="ctr"/>
          <a:lstStyle>
            <a:lvl1pPr>
              <a:defRPr/>
            </a:lvl1pPr>
          </a:lstStyle>
          <a:p>
            <a:r>
              <a:rPr lang="en-US" dirty="0"/>
              <a:t>Practical exercise – case study</a:t>
            </a:r>
            <a:endParaRPr lang="en-ZA" dirty="0"/>
          </a:p>
        </p:txBody>
      </p:sp>
      <p:pic>
        <p:nvPicPr>
          <p:cNvPr id="5" name="Picture 4" descr="A blue icon of a doctor at a podium&#10;&#10;Description automatically generated">
            <a:extLst>
              <a:ext uri="{FF2B5EF4-FFF2-40B4-BE49-F238E27FC236}">
                <a16:creationId xmlns:a16="http://schemas.microsoft.com/office/drawing/2014/main" id="{0227FC1A-DEAF-01A0-2D2E-2F3B08CC3FA9}"/>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r="34393"/>
          <a:stretch/>
        </p:blipFill>
        <p:spPr>
          <a:xfrm>
            <a:off x="10050560" y="188913"/>
            <a:ext cx="1301653" cy="1116012"/>
          </a:xfrm>
          <a:prstGeom prst="rect">
            <a:avLst/>
          </a:prstGeom>
        </p:spPr>
      </p:pic>
      <p:sp>
        <p:nvSpPr>
          <p:cNvPr id="4" name="Content Placeholder 3">
            <a:extLst>
              <a:ext uri="{FF2B5EF4-FFF2-40B4-BE49-F238E27FC236}">
                <a16:creationId xmlns:a16="http://schemas.microsoft.com/office/drawing/2014/main" id="{FEE597E5-CCD1-5B35-123F-4B45439E820F}"/>
              </a:ext>
            </a:extLst>
          </p:cNvPr>
          <p:cNvSpPr>
            <a:spLocks noGrp="1"/>
          </p:cNvSpPr>
          <p:nvPr>
            <p:ph sz="quarter" idx="10"/>
          </p:nvPr>
        </p:nvSpPr>
        <p:spPr>
          <a:xfrm>
            <a:off x="2705100" y="1612900"/>
            <a:ext cx="8788400" cy="2247900"/>
          </a:xfrm>
        </p:spPr>
        <p:txBody>
          <a:bodyPr>
            <a:normAutofit/>
          </a:bodyPr>
          <a:lstStyle>
            <a:lvl1pPr>
              <a:defRPr sz="1800">
                <a:solidFill>
                  <a:srgbClr val="043673"/>
                </a:solidFill>
              </a:defRPr>
            </a:lvl1pPr>
            <a:lvl2pPr>
              <a:defRPr sz="1800">
                <a:solidFill>
                  <a:srgbClr val="043673"/>
                </a:solidFill>
              </a:defRPr>
            </a:lvl2pPr>
          </a:lstStyle>
          <a:p>
            <a:pPr lvl="0"/>
            <a:r>
              <a:rPr lang="en-US" dirty="0"/>
              <a:t>Click to edit Master text style</a:t>
            </a:r>
          </a:p>
          <a:p>
            <a:pPr lvl="0"/>
            <a:r>
              <a:rPr lang="en-US" dirty="0"/>
              <a:t>ABC</a:t>
            </a:r>
          </a:p>
          <a:p>
            <a:pPr lvl="0"/>
            <a:r>
              <a:rPr lang="en-US" dirty="0" err="1"/>
              <a:t>Acb</a:t>
            </a:r>
            <a:endParaRPr lang="en-US" dirty="0"/>
          </a:p>
          <a:p>
            <a:pPr lvl="0"/>
            <a:r>
              <a:rPr lang="en-US" dirty="0" err="1"/>
              <a:t>Abc</a:t>
            </a:r>
            <a:endParaRPr lang="en-US" dirty="0"/>
          </a:p>
          <a:p>
            <a:pPr lvl="1"/>
            <a:r>
              <a:rPr lang="en-US" dirty="0" err="1"/>
              <a:t>Abc</a:t>
            </a:r>
            <a:endParaRPr lang="en-US" dirty="0"/>
          </a:p>
        </p:txBody>
      </p:sp>
      <p:sp>
        <p:nvSpPr>
          <p:cNvPr id="7" name="Text Placeholder 6">
            <a:extLst>
              <a:ext uri="{FF2B5EF4-FFF2-40B4-BE49-F238E27FC236}">
                <a16:creationId xmlns:a16="http://schemas.microsoft.com/office/drawing/2014/main" id="{C203621D-8384-EE34-AE88-C629AD76A5D5}"/>
              </a:ext>
            </a:extLst>
          </p:cNvPr>
          <p:cNvSpPr>
            <a:spLocks noGrp="1"/>
          </p:cNvSpPr>
          <p:nvPr>
            <p:ph type="body" sz="quarter" idx="11"/>
          </p:nvPr>
        </p:nvSpPr>
        <p:spPr>
          <a:xfrm>
            <a:off x="695324" y="4048125"/>
            <a:ext cx="10798175" cy="2555875"/>
          </a:xfrm>
          <a:solidFill>
            <a:srgbClr val="0060A0"/>
          </a:solidFill>
          <a:ln>
            <a:solidFill>
              <a:srgbClr val="FFC000"/>
            </a:solidFill>
          </a:ln>
        </p:spPr>
        <p:txBody>
          <a:bodyPr>
            <a:normAutofit/>
          </a:bodyPr>
          <a:lstStyle>
            <a:lvl1pPr>
              <a:defRPr sz="2000">
                <a:solidFill>
                  <a:schemeClr val="bg2"/>
                </a:solidFill>
              </a:defRPr>
            </a:lvl1pPr>
            <a:lvl2pPr>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81702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Le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US" dirty="0"/>
              <a:t>Lecture style</a:t>
            </a:r>
            <a:endParaRPr lang="en-ZA" dirty="0"/>
          </a:p>
        </p:txBody>
      </p:sp>
      <p:pic>
        <p:nvPicPr>
          <p:cNvPr id="7" name="Picture 6">
            <a:extLst>
              <a:ext uri="{FF2B5EF4-FFF2-40B4-BE49-F238E27FC236}">
                <a16:creationId xmlns:a16="http://schemas.microsoft.com/office/drawing/2014/main" id="{1C503B37-E2FC-1714-54B4-7387E111A129}"/>
              </a:ext>
            </a:extLst>
          </p:cNvPr>
          <p:cNvPicPr>
            <a:picLocks noChangeAspect="1"/>
          </p:cNvPicPr>
          <p:nvPr userDrawn="1"/>
        </p:nvPicPr>
        <p:blipFill rotWithShape="1">
          <a:blip r:embed="rId2">
            <a:duotone>
              <a:schemeClr val="accent1">
                <a:shade val="45000"/>
                <a:satMod val="135000"/>
              </a:schemeClr>
              <a:prstClr val="white"/>
            </a:duotone>
          </a:blip>
          <a:srcRect l="4031" t="7508" r="5188" b="11998"/>
          <a:stretch/>
        </p:blipFill>
        <p:spPr>
          <a:xfrm>
            <a:off x="10212127" y="338765"/>
            <a:ext cx="1207433" cy="966160"/>
          </a:xfrm>
          <a:prstGeom prst="rect">
            <a:avLst/>
          </a:prstGeom>
        </p:spPr>
      </p:pic>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spTree>
    <p:extLst>
      <p:ext uri="{BB962C8B-B14F-4D97-AF65-F5344CB8AC3E}">
        <p14:creationId xmlns:p14="http://schemas.microsoft.com/office/powerpoint/2010/main" val="13833761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Work in pai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ZA" dirty="0"/>
              <a:t>Activity - work in pairs</a:t>
            </a:r>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8FD5ECEA-105A-F662-F644-31B10FC9325F}"/>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10047288" y="188913"/>
            <a:ext cx="1304925" cy="1116012"/>
          </a:xfrm>
          <a:prstGeom prst="rect">
            <a:avLst/>
          </a:prstGeom>
        </p:spPr>
      </p:pic>
    </p:spTree>
    <p:extLst>
      <p:ext uri="{BB962C8B-B14F-4D97-AF65-F5344CB8AC3E}">
        <p14:creationId xmlns:p14="http://schemas.microsoft.com/office/powerpoint/2010/main" val="122493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F190-0770-819E-1829-897F8E48B60D}"/>
              </a:ext>
            </a:extLst>
          </p:cNvPr>
          <p:cNvSpPr>
            <a:spLocks noGrp="1"/>
          </p:cNvSpPr>
          <p:nvPr>
            <p:ph type="title" hasCustomPrompt="1"/>
          </p:nvPr>
        </p:nvSpPr>
        <p:spPr>
          <a:xfrm>
            <a:off x="695325" y="188913"/>
            <a:ext cx="9475218" cy="1116012"/>
          </a:xfrm>
        </p:spPr>
        <p:txBody>
          <a:bodyPr anchor="ctr"/>
          <a:lstStyle>
            <a:lvl1pPr>
              <a:defRPr/>
            </a:lvl1pPr>
          </a:lstStyle>
          <a:p>
            <a:r>
              <a:rPr lang="en-US" dirty="0"/>
              <a:t>Learning objectives</a:t>
            </a:r>
            <a:endParaRPr lang="en-ZA" dirty="0"/>
          </a:p>
        </p:txBody>
      </p:sp>
      <p:grpSp>
        <p:nvGrpSpPr>
          <p:cNvPr id="5" name="Group 4">
            <a:extLst>
              <a:ext uri="{FF2B5EF4-FFF2-40B4-BE49-F238E27FC236}">
                <a16:creationId xmlns:a16="http://schemas.microsoft.com/office/drawing/2014/main" id="{EAAE5BA9-CDC1-26FF-A2DA-D541C7381517}"/>
              </a:ext>
            </a:extLst>
          </p:cNvPr>
          <p:cNvGrpSpPr/>
          <p:nvPr userDrawn="1"/>
        </p:nvGrpSpPr>
        <p:grpSpPr>
          <a:xfrm>
            <a:off x="911225" y="1978261"/>
            <a:ext cx="595312" cy="3646252"/>
            <a:chOff x="155572" y="1978262"/>
            <a:chExt cx="682628" cy="3898663"/>
          </a:xfrm>
        </p:grpSpPr>
        <p:pic>
          <p:nvPicPr>
            <p:cNvPr id="6" name="Picture 5">
              <a:extLst>
                <a:ext uri="{FF2B5EF4-FFF2-40B4-BE49-F238E27FC236}">
                  <a16:creationId xmlns:a16="http://schemas.microsoft.com/office/drawing/2014/main" id="{FB30C277-07A2-1E1E-7175-60D0E646C2F5}"/>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155572" y="1978262"/>
              <a:ext cx="682625" cy="665907"/>
            </a:xfrm>
            <a:prstGeom prst="rect">
              <a:avLst/>
            </a:prstGeom>
          </p:spPr>
        </p:pic>
        <p:pic>
          <p:nvPicPr>
            <p:cNvPr id="7" name="Picture 6">
              <a:extLst>
                <a:ext uri="{FF2B5EF4-FFF2-40B4-BE49-F238E27FC236}">
                  <a16:creationId xmlns:a16="http://schemas.microsoft.com/office/drawing/2014/main" id="{655A33E8-E592-ED54-CAC1-D1DDACAE2B92}"/>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155574" y="2786451"/>
              <a:ext cx="682625" cy="665907"/>
            </a:xfrm>
            <a:prstGeom prst="rect">
              <a:avLst/>
            </a:prstGeom>
          </p:spPr>
        </p:pic>
        <p:pic>
          <p:nvPicPr>
            <p:cNvPr id="8" name="Picture 7">
              <a:extLst>
                <a:ext uri="{FF2B5EF4-FFF2-40B4-BE49-F238E27FC236}">
                  <a16:creationId xmlns:a16="http://schemas.microsoft.com/office/drawing/2014/main" id="{954EF184-B0F2-656D-54CE-8397BF4E7FF4}"/>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155573" y="3594640"/>
              <a:ext cx="682625" cy="665907"/>
            </a:xfrm>
            <a:prstGeom prst="rect">
              <a:avLst/>
            </a:prstGeom>
          </p:spPr>
        </p:pic>
        <p:pic>
          <p:nvPicPr>
            <p:cNvPr id="9" name="Picture 8">
              <a:extLst>
                <a:ext uri="{FF2B5EF4-FFF2-40B4-BE49-F238E27FC236}">
                  <a16:creationId xmlns:a16="http://schemas.microsoft.com/office/drawing/2014/main" id="{6F4EC902-6AB2-DB1E-FB48-18BC5005B151}"/>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155575" y="4402829"/>
              <a:ext cx="682625" cy="665907"/>
            </a:xfrm>
            <a:prstGeom prst="rect">
              <a:avLst/>
            </a:prstGeom>
          </p:spPr>
        </p:pic>
        <p:pic>
          <p:nvPicPr>
            <p:cNvPr id="10" name="Picture 9">
              <a:extLst>
                <a:ext uri="{FF2B5EF4-FFF2-40B4-BE49-F238E27FC236}">
                  <a16:creationId xmlns:a16="http://schemas.microsoft.com/office/drawing/2014/main" id="{C272ECF2-0950-D058-013E-B69E1CDCFD59}"/>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155575" y="5211018"/>
              <a:ext cx="682625" cy="665907"/>
            </a:xfrm>
            <a:prstGeom prst="rect">
              <a:avLst/>
            </a:prstGeom>
          </p:spPr>
        </p:pic>
      </p:grpSp>
      <p:sp>
        <p:nvSpPr>
          <p:cNvPr id="11" name="TextBox 10">
            <a:extLst>
              <a:ext uri="{FF2B5EF4-FFF2-40B4-BE49-F238E27FC236}">
                <a16:creationId xmlns:a16="http://schemas.microsoft.com/office/drawing/2014/main" id="{436CD2E7-05A8-9693-5A31-EFBCCF06E78C}"/>
              </a:ext>
            </a:extLst>
          </p:cNvPr>
          <p:cNvSpPr txBox="1"/>
          <p:nvPr userDrawn="1"/>
        </p:nvSpPr>
        <p:spPr>
          <a:xfrm>
            <a:off x="911225" y="1376363"/>
            <a:ext cx="105140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43673"/>
                </a:solidFill>
                <a:effectLst/>
                <a:uLnTx/>
                <a:uFillTx/>
                <a:latin typeface="Calibri"/>
                <a:ea typeface="+mn-ea"/>
                <a:cs typeface="+mn-cs"/>
              </a:rPr>
              <a:t>At the end of this module, participants will be able to:  </a:t>
            </a:r>
            <a:endParaRPr kumimoji="0" lang="en-US" sz="2800" b="1" i="0" u="none" strike="noStrike" kern="1200" cap="none" spc="0" normalizeH="0" baseline="0" noProof="0" dirty="0">
              <a:ln>
                <a:noFill/>
              </a:ln>
              <a:solidFill>
                <a:srgbClr val="043673"/>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4474C72F-4369-173E-5E4C-A5D58498779C}"/>
              </a:ext>
            </a:extLst>
          </p:cNvPr>
          <p:cNvSpPr txBox="1"/>
          <p:nvPr userDrawn="1"/>
        </p:nvSpPr>
        <p:spPr>
          <a:xfrm>
            <a:off x="3042285" y="3244334"/>
            <a:ext cx="609981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51A7D338-A742-0C28-87F2-585824900052}"/>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350731" y="232696"/>
            <a:ext cx="1001482" cy="1028445"/>
          </a:xfrm>
          <a:prstGeom prst="rect">
            <a:avLst/>
          </a:prstGeom>
        </p:spPr>
      </p:pic>
      <p:sp>
        <p:nvSpPr>
          <p:cNvPr id="27" name="Text Placeholder 26">
            <a:extLst>
              <a:ext uri="{FF2B5EF4-FFF2-40B4-BE49-F238E27FC236}">
                <a16:creationId xmlns:a16="http://schemas.microsoft.com/office/drawing/2014/main" id="{7E30B61F-7853-E636-FFA9-FC70E8F70212}"/>
              </a:ext>
            </a:extLst>
          </p:cNvPr>
          <p:cNvSpPr>
            <a:spLocks noGrp="1"/>
          </p:cNvSpPr>
          <p:nvPr>
            <p:ph type="body" sz="quarter" idx="10" hasCustomPrompt="1"/>
          </p:nvPr>
        </p:nvSpPr>
        <p:spPr>
          <a:xfrm>
            <a:off x="1633537" y="1978261"/>
            <a:ext cx="9718676" cy="622794"/>
          </a:xfrm>
        </p:spPr>
        <p:txBody>
          <a:bodyPr>
            <a:normAutofit/>
          </a:bodyPr>
          <a:lstStyle>
            <a:lvl1pPr marL="0" indent="0">
              <a:buNone/>
              <a:defRPr sz="18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
        <p:nvSpPr>
          <p:cNvPr id="28" name="Text Placeholder 26">
            <a:extLst>
              <a:ext uri="{FF2B5EF4-FFF2-40B4-BE49-F238E27FC236}">
                <a16:creationId xmlns:a16="http://schemas.microsoft.com/office/drawing/2014/main" id="{4637D020-2C8D-C106-02B5-46E98F853FC8}"/>
              </a:ext>
            </a:extLst>
          </p:cNvPr>
          <p:cNvSpPr>
            <a:spLocks noGrp="1"/>
          </p:cNvSpPr>
          <p:nvPr>
            <p:ph type="body" sz="quarter" idx="11" hasCustomPrompt="1"/>
          </p:nvPr>
        </p:nvSpPr>
        <p:spPr>
          <a:xfrm>
            <a:off x="1633537" y="2733196"/>
            <a:ext cx="9718676" cy="622794"/>
          </a:xfrm>
        </p:spPr>
        <p:txBody>
          <a:bodyPr>
            <a:normAutofit/>
          </a:bodyPr>
          <a:lstStyle>
            <a:lvl1pPr marL="0" indent="0">
              <a:buNone/>
              <a:defRPr sz="18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
        <p:nvSpPr>
          <p:cNvPr id="30" name="Text Placeholder 26">
            <a:extLst>
              <a:ext uri="{FF2B5EF4-FFF2-40B4-BE49-F238E27FC236}">
                <a16:creationId xmlns:a16="http://schemas.microsoft.com/office/drawing/2014/main" id="{E4D22FF5-69C0-B279-6584-523CEC8368F5}"/>
              </a:ext>
            </a:extLst>
          </p:cNvPr>
          <p:cNvSpPr>
            <a:spLocks noGrp="1"/>
          </p:cNvSpPr>
          <p:nvPr>
            <p:ph type="body" sz="quarter" idx="12" hasCustomPrompt="1"/>
          </p:nvPr>
        </p:nvSpPr>
        <p:spPr>
          <a:xfrm>
            <a:off x="1633537" y="3555731"/>
            <a:ext cx="9718676" cy="622794"/>
          </a:xfrm>
        </p:spPr>
        <p:txBody>
          <a:bodyPr>
            <a:normAutofit/>
          </a:bodyPr>
          <a:lstStyle>
            <a:lvl1pPr marL="0" indent="0">
              <a:buNone/>
              <a:defRPr sz="18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
        <p:nvSpPr>
          <p:cNvPr id="31" name="Text Placeholder 26">
            <a:extLst>
              <a:ext uri="{FF2B5EF4-FFF2-40B4-BE49-F238E27FC236}">
                <a16:creationId xmlns:a16="http://schemas.microsoft.com/office/drawing/2014/main" id="{BFD0243E-A216-93B3-2BEC-A07295D04AF1}"/>
              </a:ext>
            </a:extLst>
          </p:cNvPr>
          <p:cNvSpPr>
            <a:spLocks noGrp="1"/>
          </p:cNvSpPr>
          <p:nvPr>
            <p:ph type="body" sz="quarter" idx="13" hasCustomPrompt="1"/>
          </p:nvPr>
        </p:nvSpPr>
        <p:spPr>
          <a:xfrm>
            <a:off x="1633537" y="4313385"/>
            <a:ext cx="9718676" cy="622794"/>
          </a:xfrm>
        </p:spPr>
        <p:txBody>
          <a:bodyPr>
            <a:normAutofit/>
          </a:bodyPr>
          <a:lstStyle>
            <a:lvl1pPr marL="0" indent="0">
              <a:buNone/>
              <a:defRPr sz="18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
        <p:nvSpPr>
          <p:cNvPr id="32" name="Text Placeholder 26">
            <a:extLst>
              <a:ext uri="{FF2B5EF4-FFF2-40B4-BE49-F238E27FC236}">
                <a16:creationId xmlns:a16="http://schemas.microsoft.com/office/drawing/2014/main" id="{2513A261-01EB-806D-6D17-4274160C38D4}"/>
              </a:ext>
            </a:extLst>
          </p:cNvPr>
          <p:cNvSpPr>
            <a:spLocks noGrp="1"/>
          </p:cNvSpPr>
          <p:nvPr>
            <p:ph type="body" sz="quarter" idx="14" hasCustomPrompt="1"/>
          </p:nvPr>
        </p:nvSpPr>
        <p:spPr>
          <a:xfrm>
            <a:off x="1633537" y="5071039"/>
            <a:ext cx="9718676" cy="622794"/>
          </a:xfrm>
        </p:spPr>
        <p:txBody>
          <a:bodyPr>
            <a:normAutofit/>
          </a:bodyPr>
          <a:lstStyle>
            <a:lvl1pPr marL="0" indent="0">
              <a:buNone/>
              <a:defRPr sz="18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Tree>
    <p:extLst>
      <p:ext uri="{BB962C8B-B14F-4D97-AF65-F5344CB8AC3E}">
        <p14:creationId xmlns:p14="http://schemas.microsoft.com/office/powerpoint/2010/main" val="40694172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Work in pair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096000" y="2284396"/>
            <a:ext cx="5110579" cy="2796466"/>
          </a:xfrm>
          <a:prstGeom prst="rect">
            <a:avLst/>
          </a:prstGeom>
          <a:solidFill>
            <a:schemeClr val="bg2">
              <a:lumMod val="95000"/>
            </a:schemeClr>
          </a:solidFill>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p:txBody>
      </p:sp>
      <p:pic>
        <p:nvPicPr>
          <p:cNvPr id="5" name="Picture 4">
            <a:extLst>
              <a:ext uri="{FF2B5EF4-FFF2-40B4-BE49-F238E27FC236}">
                <a16:creationId xmlns:a16="http://schemas.microsoft.com/office/drawing/2014/main" id="{8FD5ECEA-105A-F662-F644-31B10FC9325F}"/>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10047288" y="188913"/>
            <a:ext cx="1304925" cy="1116012"/>
          </a:xfrm>
          <a:prstGeom prst="rect">
            <a:avLst/>
          </a:prstGeom>
        </p:spPr>
      </p:pic>
      <p:pic>
        <p:nvPicPr>
          <p:cNvPr id="3" name="Picture 2">
            <a:extLst>
              <a:ext uri="{FF2B5EF4-FFF2-40B4-BE49-F238E27FC236}">
                <a16:creationId xmlns:a16="http://schemas.microsoft.com/office/drawing/2014/main" id="{1965AC09-8141-D321-D609-3FAC8BFA3D57}"/>
              </a:ext>
            </a:extLst>
          </p:cNvPr>
          <p:cNvPicPr>
            <a:picLocks noChangeAspect="1"/>
          </p:cNvPicPr>
          <p:nvPr userDrawn="1"/>
        </p:nvPicPr>
        <p:blipFill rotWithShape="1">
          <a:blip r:embed="rId3">
            <a:duotone>
              <a:schemeClr val="accent1">
                <a:shade val="45000"/>
                <a:satMod val="135000"/>
              </a:schemeClr>
              <a:prstClr val="white"/>
            </a:duotone>
          </a:blip>
          <a:srcRect t="8537"/>
          <a:stretch/>
        </p:blipFill>
        <p:spPr>
          <a:xfrm>
            <a:off x="7310783" y="188913"/>
            <a:ext cx="1759869" cy="1116012"/>
          </a:xfrm>
          <a:prstGeom prst="rect">
            <a:avLst/>
          </a:prstGeom>
        </p:spPr>
      </p:pic>
      <p:pic>
        <p:nvPicPr>
          <p:cNvPr id="4" name="Picture 3" descr="A blue icon of a doctor at a podium&#10;&#10;Description automatically generated">
            <a:extLst>
              <a:ext uri="{FF2B5EF4-FFF2-40B4-BE49-F238E27FC236}">
                <a16:creationId xmlns:a16="http://schemas.microsoft.com/office/drawing/2014/main" id="{CA549ED9-B077-77EB-B8AC-0ECFC6920C72}"/>
              </a:ext>
            </a:extLst>
          </p:cNvPr>
          <p:cNvPicPr>
            <a:picLocks noChangeAspect="1"/>
          </p:cNvPicPr>
          <p:nvPr userDrawn="1"/>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33959"/>
          <a:stretch/>
        </p:blipFill>
        <p:spPr>
          <a:xfrm>
            <a:off x="1246449" y="2071749"/>
            <a:ext cx="3505200" cy="2985501"/>
          </a:xfrm>
          <a:prstGeom prst="rect">
            <a:avLst/>
          </a:prstGeom>
        </p:spPr>
      </p:pic>
      <p:sp>
        <p:nvSpPr>
          <p:cNvPr id="6" name="TextBox 5">
            <a:extLst>
              <a:ext uri="{FF2B5EF4-FFF2-40B4-BE49-F238E27FC236}">
                <a16:creationId xmlns:a16="http://schemas.microsoft.com/office/drawing/2014/main" id="{D58036B7-1164-816C-7AB0-EE2FEB0FBD9B}"/>
              </a:ext>
            </a:extLst>
          </p:cNvPr>
          <p:cNvSpPr txBox="1"/>
          <p:nvPr userDrawn="1"/>
        </p:nvSpPr>
        <p:spPr>
          <a:xfrm>
            <a:off x="985421" y="392976"/>
            <a:ext cx="61788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4000" b="1" i="0" u="none" strike="noStrike" kern="1200" cap="none" spc="0" normalizeH="0" baseline="0" noProof="0" dirty="0">
                <a:ln>
                  <a:noFill/>
                </a:ln>
                <a:solidFill>
                  <a:srgbClr val="043673"/>
                </a:solidFill>
                <a:effectLst/>
                <a:uLnTx/>
                <a:uFillTx/>
                <a:latin typeface="Calibri"/>
                <a:ea typeface="+mn-ea"/>
                <a:cs typeface="+mn-cs"/>
              </a:rPr>
              <a:t>Case study activity</a:t>
            </a:r>
          </a:p>
        </p:txBody>
      </p:sp>
    </p:spTree>
    <p:extLst>
      <p:ext uri="{BB962C8B-B14F-4D97-AF65-F5344CB8AC3E}">
        <p14:creationId xmlns:p14="http://schemas.microsoft.com/office/powerpoint/2010/main" val="27345905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Role pl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ZA" dirty="0"/>
              <a:t>Activity – role play</a:t>
            </a:r>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F76048AE-A945-4FF5-357E-7C06ADBB068D}"/>
              </a:ext>
            </a:extLst>
          </p:cNvPr>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67950" y="188913"/>
            <a:ext cx="1084263" cy="1084263"/>
          </a:xfrm>
          <a:prstGeom prst="rect">
            <a:avLst/>
          </a:prstGeom>
        </p:spPr>
      </p:pic>
    </p:spTree>
    <p:extLst>
      <p:ext uri="{BB962C8B-B14F-4D97-AF65-F5344CB8AC3E}">
        <p14:creationId xmlns:p14="http://schemas.microsoft.com/office/powerpoint/2010/main" val="3666515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mall grou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US" dirty="0"/>
              <a:t>Activity – discuss in small groups</a:t>
            </a:r>
            <a:endParaRPr lang="en-ZA" dirty="0"/>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596E9AF6-B0A0-E30E-CFFE-AED1F07A01A9}"/>
              </a:ext>
            </a:extLst>
          </p:cNvPr>
          <p:cNvPicPr>
            <a:picLocks noChangeAspect="1"/>
          </p:cNvPicPr>
          <p:nvPr userDrawn="1"/>
        </p:nvPicPr>
        <p:blipFill rotWithShape="1">
          <a:blip r:embed="rId2">
            <a:duotone>
              <a:schemeClr val="accent1">
                <a:shade val="45000"/>
                <a:satMod val="135000"/>
              </a:schemeClr>
              <a:prstClr val="white"/>
            </a:duotone>
          </a:blip>
          <a:srcRect t="8537"/>
          <a:stretch/>
        </p:blipFill>
        <p:spPr>
          <a:xfrm>
            <a:off x="9592344" y="188913"/>
            <a:ext cx="1759869" cy="1116012"/>
          </a:xfrm>
          <a:prstGeom prst="rect">
            <a:avLst/>
          </a:prstGeom>
        </p:spPr>
      </p:pic>
    </p:spTree>
    <p:extLst>
      <p:ext uri="{BB962C8B-B14F-4D97-AF65-F5344CB8AC3E}">
        <p14:creationId xmlns:p14="http://schemas.microsoft.com/office/powerpoint/2010/main" val="4294486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Large grou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US" dirty="0"/>
              <a:t>Activity – large group discussion</a:t>
            </a:r>
            <a:endParaRPr lang="en-ZA" dirty="0"/>
          </a:p>
        </p:txBody>
      </p:sp>
      <p:sp>
        <p:nvSpPr>
          <p:cNvPr id="3" name="Footer Placeholder 2">
            <a:extLst>
              <a:ext uri="{FF2B5EF4-FFF2-40B4-BE49-F238E27FC236}">
                <a16:creationId xmlns:a16="http://schemas.microsoft.com/office/drawing/2014/main" id="{D127EC0A-0D18-FE3C-B415-33D69FE5AD6B}"/>
              </a:ext>
            </a:extLst>
          </p:cNvPr>
          <p:cNvSpPr>
            <a:spLocks noGrp="1"/>
          </p:cNvSpPr>
          <p:nvPr>
            <p:ph type="ftr" sz="quarter" idx="10"/>
          </p:nvPr>
        </p:nvSpPr>
        <p:spPr>
          <a:xfrm>
            <a:off x="2717321" y="6308726"/>
            <a:ext cx="7953821" cy="41972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srgbClr val="043673"/>
                </a:solidFill>
                <a:effectLst/>
                <a:uLnTx/>
                <a:uFillTx/>
                <a:latin typeface="Calibri"/>
                <a:ea typeface="+mn-ea"/>
                <a:cs typeface="+mn-cs"/>
              </a:rPr>
              <a:t>TITLE OF THE MODULE </a:t>
            </a: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5EEEFFA6-7B27-B1B4-E287-A3FAC73871B7}"/>
              </a:ext>
            </a:extLst>
          </p:cNvPr>
          <p:cNvSpPr>
            <a:spLocks noGrp="1"/>
          </p:cNvSpPr>
          <p:nvPr>
            <p:ph type="sldNum" sz="quarter" idx="11"/>
          </p:nvPr>
        </p:nvSpPr>
        <p:spPr>
          <a:xfrm>
            <a:off x="11419560" y="6308726"/>
            <a:ext cx="616865" cy="4333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a:ln>
                  <a:noFill/>
                </a:ln>
                <a:solidFill>
                  <a:srgbClr val="043673"/>
                </a:solidFill>
                <a:effectLst/>
                <a:uLnTx/>
                <a:uFillTx/>
                <a:latin typeface="Calibri"/>
                <a:ea typeface="+mn-ea"/>
                <a:cs typeface="+mn-cs"/>
              </a:rPr>
              <a:t>| </a:t>
            </a:r>
            <a:fld id="{85FBEC4C-3780-454A-B619-D959358895F7}" type="slidenum">
              <a:rPr kumimoji="0" lang="en-ZA" sz="1800" b="0" i="0" u="none" strike="noStrike" kern="1200" cap="none" spc="0" normalizeH="0" baseline="0" noProof="0" smtClean="0">
                <a:ln>
                  <a:noFill/>
                </a:ln>
                <a:solidFill>
                  <a:srgbClr val="043673"/>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FE56B36-F0DC-A03D-2225-BBEBE7BC9E59}"/>
              </a:ext>
            </a:extLst>
          </p:cNvPr>
          <p:cNvPicPr>
            <a:picLocks noChangeAspect="1"/>
          </p:cNvPicPr>
          <p:nvPr userDrawn="1"/>
        </p:nvPicPr>
        <p:blipFill>
          <a:blip r:embed="rId2">
            <a:duotone>
              <a:schemeClr val="accent1">
                <a:shade val="45000"/>
                <a:satMod val="135000"/>
              </a:schemeClr>
              <a:prstClr val="white"/>
            </a:duotone>
          </a:blip>
          <a:stretch>
            <a:fillRect/>
          </a:stretch>
        </p:blipFill>
        <p:spPr>
          <a:xfrm flipH="1">
            <a:off x="9636666" y="399497"/>
            <a:ext cx="1715547" cy="905428"/>
          </a:xfrm>
          <a:prstGeom prst="rect">
            <a:avLst/>
          </a:prstGeom>
        </p:spPr>
      </p:pic>
    </p:spTree>
    <p:extLst>
      <p:ext uri="{BB962C8B-B14F-4D97-AF65-F5344CB8AC3E}">
        <p14:creationId xmlns:p14="http://schemas.microsoft.com/office/powerpoint/2010/main" val="42865801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Review (te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US" dirty="0"/>
              <a:t>Activity – review (test)</a:t>
            </a:r>
            <a:endParaRPr lang="en-ZA" dirty="0"/>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28B9AA5-92AE-B03A-3D1A-4BE70C3D73A7}"/>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10236201" y="175524"/>
            <a:ext cx="1116012" cy="1116012"/>
          </a:xfrm>
          <a:prstGeom prst="rect">
            <a:avLst/>
          </a:prstGeom>
        </p:spPr>
      </p:pic>
    </p:spTree>
    <p:extLst>
      <p:ext uri="{BB962C8B-B14F-4D97-AF65-F5344CB8AC3E}">
        <p14:creationId xmlns:p14="http://schemas.microsoft.com/office/powerpoint/2010/main" val="93732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nclusion -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16A8-C606-E608-0BD2-DF1942C93198}"/>
              </a:ext>
            </a:extLst>
          </p:cNvPr>
          <p:cNvSpPr>
            <a:spLocks noGrp="1"/>
          </p:cNvSpPr>
          <p:nvPr>
            <p:ph type="title" hasCustomPrompt="1"/>
          </p:nvPr>
        </p:nvSpPr>
        <p:spPr/>
        <p:txBody>
          <a:bodyPr anchor="ctr"/>
          <a:lstStyle>
            <a:lvl1pPr>
              <a:defRPr/>
            </a:lvl1pPr>
          </a:lstStyle>
          <a:p>
            <a:r>
              <a:rPr lang="en-US" dirty="0"/>
              <a:t>Conclusion - key learning points</a:t>
            </a:r>
            <a:endParaRPr lang="en-ZA" dirty="0"/>
          </a:p>
        </p:txBody>
      </p:sp>
      <p:sp>
        <p:nvSpPr>
          <p:cNvPr id="6" name="Text Placeholder 5">
            <a:extLst>
              <a:ext uri="{FF2B5EF4-FFF2-40B4-BE49-F238E27FC236}">
                <a16:creationId xmlns:a16="http://schemas.microsoft.com/office/drawing/2014/main" id="{781BFE8D-88C6-9873-FA7C-DFE7B6C26B1F}"/>
              </a:ext>
            </a:extLst>
          </p:cNvPr>
          <p:cNvSpPr>
            <a:spLocks noGrp="1"/>
          </p:cNvSpPr>
          <p:nvPr>
            <p:ph type="body" sz="quarter" idx="10"/>
          </p:nvPr>
        </p:nvSpPr>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descr="A blue key on a black background&#10;&#10;Description automatically generated">
            <a:extLst>
              <a:ext uri="{FF2B5EF4-FFF2-40B4-BE49-F238E27FC236}">
                <a16:creationId xmlns:a16="http://schemas.microsoft.com/office/drawing/2014/main" id="{8EBD6E50-B227-E5EA-E129-72F07C700A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3881" y="207759"/>
            <a:ext cx="1078320" cy="1078320"/>
          </a:xfrm>
          <a:prstGeom prst="rect">
            <a:avLst/>
          </a:prstGeom>
        </p:spPr>
      </p:pic>
    </p:spTree>
    <p:extLst>
      <p:ext uri="{BB962C8B-B14F-4D97-AF65-F5344CB8AC3E}">
        <p14:creationId xmlns:p14="http://schemas.microsoft.com/office/powerpoint/2010/main" val="3047830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US" dirty="0"/>
              <a:t>Wrap up and questions</a:t>
            </a:r>
            <a:endParaRPr lang="en-ZA" dirty="0"/>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DCE3EB84-E5FF-C812-FA81-B4BE059B8CAC}"/>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10229724" y="226332"/>
            <a:ext cx="1122489" cy="1078593"/>
          </a:xfrm>
          <a:prstGeom prst="rect">
            <a:avLst/>
          </a:prstGeom>
        </p:spPr>
      </p:pic>
    </p:spTree>
    <p:extLst>
      <p:ext uri="{BB962C8B-B14F-4D97-AF65-F5344CB8AC3E}">
        <p14:creationId xmlns:p14="http://schemas.microsoft.com/office/powerpoint/2010/main" val="15207985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Next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nchor="ctr"/>
          <a:lstStyle>
            <a:lvl1pPr>
              <a:defRPr/>
            </a:lvl1pPr>
          </a:lstStyle>
          <a:p>
            <a:r>
              <a:rPr lang="en-US" dirty="0"/>
              <a:t>Next up….</a:t>
            </a:r>
            <a:endParaRPr lang="en-ZA" dirty="0"/>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6AF74F0-3035-DAEF-2FE6-2429D8997F58}"/>
              </a:ext>
            </a:extLst>
          </p:cNvPr>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36201" y="188913"/>
            <a:ext cx="1116012" cy="1116012"/>
          </a:xfrm>
          <a:prstGeom prst="rect">
            <a:avLst/>
          </a:prstGeom>
        </p:spPr>
      </p:pic>
    </p:spTree>
    <p:extLst>
      <p:ext uri="{BB962C8B-B14F-4D97-AF65-F5344CB8AC3E}">
        <p14:creationId xmlns:p14="http://schemas.microsoft.com/office/powerpoint/2010/main" val="4288202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26BB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61E033-F0FF-7524-41F2-041FC0217A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740" y="-1"/>
            <a:ext cx="3499937" cy="823515"/>
          </a:xfrm>
          <a:prstGeom prst="rect">
            <a:avLst/>
          </a:prstGeom>
        </p:spPr>
      </p:pic>
      <p:sp>
        <p:nvSpPr>
          <p:cNvPr id="2" name="Title 1">
            <a:extLst>
              <a:ext uri="{FF2B5EF4-FFF2-40B4-BE49-F238E27FC236}">
                <a16:creationId xmlns:a16="http://schemas.microsoft.com/office/drawing/2014/main" id="{B21F95F9-400F-1EC0-9FA5-C2A885E025CE}"/>
              </a:ext>
            </a:extLst>
          </p:cNvPr>
          <p:cNvSpPr>
            <a:spLocks noGrp="1"/>
          </p:cNvSpPr>
          <p:nvPr>
            <p:ph type="ctrTitle" hasCustomPrompt="1"/>
          </p:nvPr>
        </p:nvSpPr>
        <p:spPr>
          <a:xfrm>
            <a:off x="2038350" y="2349500"/>
            <a:ext cx="8629650" cy="1160462"/>
          </a:xfrm>
        </p:spPr>
        <p:txBody>
          <a:bodyPr anchor="b">
            <a:noAutofit/>
          </a:bodyPr>
          <a:lstStyle>
            <a:lvl1pPr algn="ctr">
              <a:defRPr sz="4800" b="1">
                <a:solidFill>
                  <a:schemeClr val="accent2"/>
                </a:solidFill>
                <a:latin typeface="Helvetica" panose="020B0604020202020204" pitchFamily="34" charset="0"/>
                <a:cs typeface="Helvetica" panose="020B0604020202020204" pitchFamily="34" charset="0"/>
              </a:defRPr>
            </a:lvl1pPr>
          </a:lstStyle>
          <a:p>
            <a:r>
              <a:rPr lang="en-US" dirty="0"/>
              <a:t>TITLE</a:t>
            </a:r>
            <a:endParaRPr lang="en-ZA" dirty="0"/>
          </a:p>
        </p:txBody>
      </p:sp>
      <p:sp>
        <p:nvSpPr>
          <p:cNvPr id="3" name="Subtitle 2">
            <a:extLst>
              <a:ext uri="{FF2B5EF4-FFF2-40B4-BE49-F238E27FC236}">
                <a16:creationId xmlns:a16="http://schemas.microsoft.com/office/drawing/2014/main" id="{DB3FB6C4-458B-C9E8-77BD-0E9898395DD7}"/>
              </a:ext>
            </a:extLst>
          </p:cNvPr>
          <p:cNvSpPr>
            <a:spLocks noGrp="1"/>
          </p:cNvSpPr>
          <p:nvPr>
            <p:ph type="subTitle" idx="1"/>
          </p:nvPr>
        </p:nvSpPr>
        <p:spPr>
          <a:xfrm>
            <a:off x="2038350" y="3602038"/>
            <a:ext cx="8629650" cy="98901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6" name="Text Placeholder 4">
            <a:extLst>
              <a:ext uri="{FF2B5EF4-FFF2-40B4-BE49-F238E27FC236}">
                <a16:creationId xmlns:a16="http://schemas.microsoft.com/office/drawing/2014/main" id="{8D649AAE-EB86-217D-C8A0-89ABE5CE976E}"/>
              </a:ext>
            </a:extLst>
          </p:cNvPr>
          <p:cNvSpPr>
            <a:spLocks noGrp="1"/>
          </p:cNvSpPr>
          <p:nvPr>
            <p:ph type="body" sz="quarter" idx="11" hasCustomPrompt="1"/>
          </p:nvPr>
        </p:nvSpPr>
        <p:spPr>
          <a:xfrm>
            <a:off x="695325" y="5473226"/>
            <a:ext cx="3200689" cy="403699"/>
          </a:xfrm>
          <a:prstGeom prst="rect">
            <a:avLst/>
          </a:prstGeom>
        </p:spPr>
        <p:txBody>
          <a:bodyPr>
            <a:noAutofit/>
          </a:bodyPr>
          <a:lstStyle>
            <a:lvl1pPr marL="0" indent="0">
              <a:buNone/>
              <a:defRPr sz="2400" b="0">
                <a:ln>
                  <a:noFill/>
                </a:ln>
                <a:solidFill>
                  <a:srgbClr val="F3B329"/>
                </a:solidFill>
                <a:latin typeface="Helvetica" pitchFamily="2" charset="0"/>
              </a:defRPr>
            </a:lvl1pPr>
          </a:lstStyle>
          <a:p>
            <a:pPr lvl="0"/>
            <a:r>
              <a:rPr lang="en-GB" dirty="0"/>
              <a:t>Faculty name</a:t>
            </a:r>
          </a:p>
        </p:txBody>
      </p:sp>
    </p:spTree>
    <p:extLst>
      <p:ext uri="{BB962C8B-B14F-4D97-AF65-F5344CB8AC3E}">
        <p14:creationId xmlns:p14="http://schemas.microsoft.com/office/powerpoint/2010/main" val="27132154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CDEA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540E-F18A-AA26-B95D-AE59F9792817}"/>
              </a:ext>
            </a:extLst>
          </p:cNvPr>
          <p:cNvSpPr>
            <a:spLocks noGrp="1"/>
          </p:cNvSpPr>
          <p:nvPr>
            <p:ph type="title" hasCustomPrompt="1"/>
          </p:nvPr>
        </p:nvSpPr>
        <p:spPr>
          <a:xfrm>
            <a:off x="695325" y="1381127"/>
            <a:ext cx="10656888" cy="1699473"/>
          </a:xfrm>
        </p:spPr>
        <p:txBody>
          <a:bodyPr anchor="b"/>
          <a:lstStyle>
            <a:lvl1pPr algn="ctr">
              <a:defRPr sz="6000" b="1" baseline="0">
                <a:solidFill>
                  <a:schemeClr val="accent2"/>
                </a:solidFill>
              </a:defRPr>
            </a:lvl1pPr>
          </a:lstStyle>
          <a:p>
            <a:r>
              <a:rPr lang="en-US" dirty="0"/>
              <a:t>New section</a:t>
            </a:r>
            <a:endParaRPr lang="en-ZA" dirty="0"/>
          </a:p>
        </p:txBody>
      </p:sp>
      <p:sp>
        <p:nvSpPr>
          <p:cNvPr id="10" name="Rectangle 9">
            <a:extLst>
              <a:ext uri="{FF2B5EF4-FFF2-40B4-BE49-F238E27FC236}">
                <a16:creationId xmlns:a16="http://schemas.microsoft.com/office/drawing/2014/main" id="{9AED0B04-5FAA-79D6-F2BC-70BCDF5BF24E}"/>
              </a:ext>
            </a:extLst>
          </p:cNvPr>
          <p:cNvSpPr/>
          <p:nvPr userDrawn="1"/>
        </p:nvSpPr>
        <p:spPr>
          <a:xfrm rot="5400000">
            <a:off x="6046401" y="712398"/>
            <a:ext cx="99203" cy="12192002"/>
          </a:xfrm>
          <a:prstGeom prst="rect">
            <a:avLst/>
          </a:prstGeom>
          <a:solidFill>
            <a:srgbClr val="043673"/>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80ACD742-54D8-7F91-795A-1DFC64D261D0}"/>
              </a:ext>
            </a:extLst>
          </p:cNvPr>
          <p:cNvSpPr/>
          <p:nvPr userDrawn="1"/>
        </p:nvSpPr>
        <p:spPr>
          <a:xfrm rot="5400000">
            <a:off x="6067849" y="640998"/>
            <a:ext cx="43598" cy="12192000"/>
          </a:xfrm>
          <a:prstGeom prst="rect">
            <a:avLst/>
          </a:prstGeom>
          <a:solidFill>
            <a:srgbClr val="FCB814"/>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7895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earning 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F190-0770-819E-1829-897F8E48B60D}"/>
              </a:ext>
            </a:extLst>
          </p:cNvPr>
          <p:cNvSpPr>
            <a:spLocks noGrp="1"/>
          </p:cNvSpPr>
          <p:nvPr>
            <p:ph type="title" hasCustomPrompt="1"/>
          </p:nvPr>
        </p:nvSpPr>
        <p:spPr>
          <a:xfrm>
            <a:off x="695325" y="188913"/>
            <a:ext cx="9475218" cy="1116012"/>
          </a:xfrm>
        </p:spPr>
        <p:txBody>
          <a:bodyPr anchor="ctr"/>
          <a:lstStyle>
            <a:lvl1pPr>
              <a:defRPr/>
            </a:lvl1pPr>
          </a:lstStyle>
          <a:p>
            <a:r>
              <a:rPr lang="en-US" dirty="0"/>
              <a:t>Learning objectives</a:t>
            </a:r>
            <a:endParaRPr lang="en-ZA" dirty="0"/>
          </a:p>
        </p:txBody>
      </p:sp>
      <p:pic>
        <p:nvPicPr>
          <p:cNvPr id="6" name="Picture 5">
            <a:extLst>
              <a:ext uri="{FF2B5EF4-FFF2-40B4-BE49-F238E27FC236}">
                <a16:creationId xmlns:a16="http://schemas.microsoft.com/office/drawing/2014/main" id="{FB30C277-07A2-1E1E-7175-60D0E646C2F5}"/>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11225" y="1978261"/>
            <a:ext cx="595309" cy="622794"/>
          </a:xfrm>
          <a:prstGeom prst="rect">
            <a:avLst/>
          </a:prstGeom>
        </p:spPr>
      </p:pic>
      <p:pic>
        <p:nvPicPr>
          <p:cNvPr id="7" name="Picture 6">
            <a:extLst>
              <a:ext uri="{FF2B5EF4-FFF2-40B4-BE49-F238E27FC236}">
                <a16:creationId xmlns:a16="http://schemas.microsoft.com/office/drawing/2014/main" id="{655A33E8-E592-ED54-CAC1-D1DDACAE2B92}"/>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11227" y="2734125"/>
            <a:ext cx="595309" cy="622794"/>
          </a:xfrm>
          <a:prstGeom prst="rect">
            <a:avLst/>
          </a:prstGeom>
        </p:spPr>
      </p:pic>
      <p:pic>
        <p:nvPicPr>
          <p:cNvPr id="8" name="Picture 7">
            <a:extLst>
              <a:ext uri="{FF2B5EF4-FFF2-40B4-BE49-F238E27FC236}">
                <a16:creationId xmlns:a16="http://schemas.microsoft.com/office/drawing/2014/main" id="{954EF184-B0F2-656D-54CE-8397BF4E7FF4}"/>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11226" y="3489990"/>
            <a:ext cx="595309" cy="622794"/>
          </a:xfrm>
          <a:prstGeom prst="rect">
            <a:avLst/>
          </a:prstGeom>
        </p:spPr>
      </p:pic>
      <p:pic>
        <p:nvPicPr>
          <p:cNvPr id="9" name="Picture 8">
            <a:extLst>
              <a:ext uri="{FF2B5EF4-FFF2-40B4-BE49-F238E27FC236}">
                <a16:creationId xmlns:a16="http://schemas.microsoft.com/office/drawing/2014/main" id="{6F4EC902-6AB2-DB1E-FB48-18BC5005B151}"/>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11228" y="4245854"/>
            <a:ext cx="595309" cy="622794"/>
          </a:xfrm>
          <a:prstGeom prst="rect">
            <a:avLst/>
          </a:prstGeom>
        </p:spPr>
      </p:pic>
      <p:sp>
        <p:nvSpPr>
          <p:cNvPr id="11" name="TextBox 10">
            <a:extLst>
              <a:ext uri="{FF2B5EF4-FFF2-40B4-BE49-F238E27FC236}">
                <a16:creationId xmlns:a16="http://schemas.microsoft.com/office/drawing/2014/main" id="{436CD2E7-05A8-9693-5A31-EFBCCF06E78C}"/>
              </a:ext>
            </a:extLst>
          </p:cNvPr>
          <p:cNvSpPr txBox="1"/>
          <p:nvPr userDrawn="1"/>
        </p:nvSpPr>
        <p:spPr>
          <a:xfrm>
            <a:off x="911225" y="1376363"/>
            <a:ext cx="105140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43673"/>
                </a:solidFill>
                <a:effectLst/>
                <a:uLnTx/>
                <a:uFillTx/>
                <a:latin typeface="Calibri"/>
                <a:ea typeface="+mn-ea"/>
                <a:cs typeface="+mn-cs"/>
              </a:rPr>
              <a:t>At the end of this module, participants will be able to:  </a:t>
            </a:r>
            <a:endParaRPr kumimoji="0" lang="en-US" sz="2800" b="1" i="0" u="none" strike="noStrike" kern="1200" cap="none" spc="0" normalizeH="0" baseline="0" noProof="0" dirty="0">
              <a:ln>
                <a:noFill/>
              </a:ln>
              <a:solidFill>
                <a:srgbClr val="043673"/>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4474C72F-4369-173E-5E4C-A5D58498779C}"/>
              </a:ext>
            </a:extLst>
          </p:cNvPr>
          <p:cNvSpPr txBox="1"/>
          <p:nvPr userDrawn="1"/>
        </p:nvSpPr>
        <p:spPr>
          <a:xfrm>
            <a:off x="3042285" y="3244334"/>
            <a:ext cx="609981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25" name="Picture 24">
            <a:extLst>
              <a:ext uri="{FF2B5EF4-FFF2-40B4-BE49-F238E27FC236}">
                <a16:creationId xmlns:a16="http://schemas.microsoft.com/office/drawing/2014/main" id="{51A7D338-A742-0C28-87F2-585824900052}"/>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350731" y="232696"/>
            <a:ext cx="1001482" cy="1028445"/>
          </a:xfrm>
          <a:prstGeom prst="rect">
            <a:avLst/>
          </a:prstGeom>
        </p:spPr>
      </p:pic>
      <p:sp>
        <p:nvSpPr>
          <p:cNvPr id="27" name="Text Placeholder 26">
            <a:extLst>
              <a:ext uri="{FF2B5EF4-FFF2-40B4-BE49-F238E27FC236}">
                <a16:creationId xmlns:a16="http://schemas.microsoft.com/office/drawing/2014/main" id="{7E30B61F-7853-E636-FFA9-FC70E8F70212}"/>
              </a:ext>
            </a:extLst>
          </p:cNvPr>
          <p:cNvSpPr>
            <a:spLocks noGrp="1"/>
          </p:cNvSpPr>
          <p:nvPr userDrawn="1">
            <p:ph type="body" sz="quarter" idx="10" hasCustomPrompt="1"/>
          </p:nvPr>
        </p:nvSpPr>
        <p:spPr>
          <a:xfrm>
            <a:off x="1633537" y="1978261"/>
            <a:ext cx="9718676" cy="622794"/>
          </a:xfrm>
        </p:spPr>
        <p:txBody>
          <a:bodyPr>
            <a:normAutofit/>
          </a:bodyPr>
          <a:lstStyle>
            <a:lvl1pPr marL="0" indent="0">
              <a:buNone/>
              <a:defRPr sz="18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
        <p:nvSpPr>
          <p:cNvPr id="28" name="Text Placeholder 26">
            <a:extLst>
              <a:ext uri="{FF2B5EF4-FFF2-40B4-BE49-F238E27FC236}">
                <a16:creationId xmlns:a16="http://schemas.microsoft.com/office/drawing/2014/main" id="{4637D020-2C8D-C106-02B5-46E98F853FC8}"/>
              </a:ext>
            </a:extLst>
          </p:cNvPr>
          <p:cNvSpPr>
            <a:spLocks noGrp="1"/>
          </p:cNvSpPr>
          <p:nvPr userDrawn="1">
            <p:ph type="body" sz="quarter" idx="11" hasCustomPrompt="1"/>
          </p:nvPr>
        </p:nvSpPr>
        <p:spPr>
          <a:xfrm>
            <a:off x="1633537" y="2733196"/>
            <a:ext cx="9718676" cy="622794"/>
          </a:xfrm>
        </p:spPr>
        <p:txBody>
          <a:bodyPr>
            <a:normAutofit/>
          </a:bodyPr>
          <a:lstStyle>
            <a:lvl1pPr marL="0" indent="0">
              <a:buNone/>
              <a:defRPr sz="18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
        <p:nvSpPr>
          <p:cNvPr id="30" name="Text Placeholder 26">
            <a:extLst>
              <a:ext uri="{FF2B5EF4-FFF2-40B4-BE49-F238E27FC236}">
                <a16:creationId xmlns:a16="http://schemas.microsoft.com/office/drawing/2014/main" id="{E4D22FF5-69C0-B279-6584-523CEC8368F5}"/>
              </a:ext>
            </a:extLst>
          </p:cNvPr>
          <p:cNvSpPr>
            <a:spLocks noGrp="1"/>
          </p:cNvSpPr>
          <p:nvPr userDrawn="1">
            <p:ph type="body" sz="quarter" idx="12" hasCustomPrompt="1"/>
          </p:nvPr>
        </p:nvSpPr>
        <p:spPr>
          <a:xfrm>
            <a:off x="1633537" y="3555731"/>
            <a:ext cx="9718676" cy="622794"/>
          </a:xfrm>
        </p:spPr>
        <p:txBody>
          <a:bodyPr>
            <a:normAutofit/>
          </a:bodyPr>
          <a:lstStyle>
            <a:lvl1pPr marL="0" indent="0">
              <a:buNone/>
              <a:defRPr sz="18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
        <p:nvSpPr>
          <p:cNvPr id="31" name="Text Placeholder 26">
            <a:extLst>
              <a:ext uri="{FF2B5EF4-FFF2-40B4-BE49-F238E27FC236}">
                <a16:creationId xmlns:a16="http://schemas.microsoft.com/office/drawing/2014/main" id="{BFD0243E-A216-93B3-2BEC-A07295D04AF1}"/>
              </a:ext>
            </a:extLst>
          </p:cNvPr>
          <p:cNvSpPr>
            <a:spLocks noGrp="1"/>
          </p:cNvSpPr>
          <p:nvPr userDrawn="1">
            <p:ph type="body" sz="quarter" idx="13" hasCustomPrompt="1"/>
          </p:nvPr>
        </p:nvSpPr>
        <p:spPr>
          <a:xfrm>
            <a:off x="1633537" y="4313385"/>
            <a:ext cx="9718676" cy="622794"/>
          </a:xfrm>
        </p:spPr>
        <p:txBody>
          <a:bodyPr>
            <a:normAutofit/>
          </a:bodyPr>
          <a:lstStyle>
            <a:lvl1pPr marL="0" indent="0">
              <a:buNone/>
              <a:defRPr sz="18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Tree>
    <p:extLst>
      <p:ext uri="{BB962C8B-B14F-4D97-AF65-F5344CB8AC3E}">
        <p14:creationId xmlns:p14="http://schemas.microsoft.com/office/powerpoint/2010/main" val="39333998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A6B8A-051D-09C0-72F0-B87B72CED9A7}"/>
              </a:ext>
            </a:extLst>
          </p:cNvPr>
          <p:cNvSpPr>
            <a:spLocks noGrp="1"/>
          </p:cNvSpPr>
          <p:nvPr>
            <p:ph type="title" hasCustomPrompt="1"/>
          </p:nvPr>
        </p:nvSpPr>
        <p:spPr>
          <a:xfrm>
            <a:off x="695325" y="188913"/>
            <a:ext cx="9250932" cy="1116012"/>
          </a:xfrm>
        </p:spPr>
        <p:txBody>
          <a:bodyPr/>
          <a:lstStyle>
            <a:lvl1pPr>
              <a:defRPr/>
            </a:lvl1pPr>
          </a:lstStyle>
          <a:p>
            <a:r>
              <a:rPr lang="en-US" dirty="0"/>
              <a:t>Introduction</a:t>
            </a:r>
            <a:endParaRPr lang="en-ZA" dirty="0"/>
          </a:p>
        </p:txBody>
      </p:sp>
      <p:sp>
        <p:nvSpPr>
          <p:cNvPr id="6" name="Text Placeholder 5">
            <a:extLst>
              <a:ext uri="{FF2B5EF4-FFF2-40B4-BE49-F238E27FC236}">
                <a16:creationId xmlns:a16="http://schemas.microsoft.com/office/drawing/2014/main" id="{1325DDB4-0DD3-AC78-C9F9-852784EB6143}"/>
              </a:ext>
            </a:extLst>
          </p:cNvPr>
          <p:cNvSpPr>
            <a:spLocks noGrp="1"/>
          </p:cNvSpPr>
          <p:nvPr>
            <p:ph type="body" sz="quarter" idx="10"/>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a:extLst>
              <a:ext uri="{FF2B5EF4-FFF2-40B4-BE49-F238E27FC236}">
                <a16:creationId xmlns:a16="http://schemas.microsoft.com/office/drawing/2014/main" id="{06E090C6-9EB7-1DFA-DB6C-218E5DCBE837}"/>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10063961" y="188914"/>
            <a:ext cx="1136951" cy="1116012"/>
          </a:xfrm>
          <a:prstGeom prst="rect">
            <a:avLst/>
          </a:prstGeom>
        </p:spPr>
      </p:pic>
    </p:spTree>
    <p:extLst>
      <p:ext uri="{BB962C8B-B14F-4D97-AF65-F5344CB8AC3E}">
        <p14:creationId xmlns:p14="http://schemas.microsoft.com/office/powerpoint/2010/main" val="5187943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F190-0770-819E-1829-897F8E48B60D}"/>
              </a:ext>
            </a:extLst>
          </p:cNvPr>
          <p:cNvSpPr>
            <a:spLocks noGrp="1"/>
          </p:cNvSpPr>
          <p:nvPr>
            <p:ph type="title" hasCustomPrompt="1"/>
          </p:nvPr>
        </p:nvSpPr>
        <p:spPr>
          <a:xfrm>
            <a:off x="695325" y="188913"/>
            <a:ext cx="9475218" cy="1116012"/>
          </a:xfrm>
        </p:spPr>
        <p:txBody>
          <a:bodyPr/>
          <a:lstStyle>
            <a:lvl1pPr>
              <a:defRPr/>
            </a:lvl1pPr>
          </a:lstStyle>
          <a:p>
            <a:r>
              <a:rPr lang="en-US" dirty="0"/>
              <a:t>Learning objectives</a:t>
            </a:r>
            <a:endParaRPr lang="en-ZA" dirty="0"/>
          </a:p>
        </p:txBody>
      </p:sp>
      <p:pic>
        <p:nvPicPr>
          <p:cNvPr id="6" name="Picture 5">
            <a:extLst>
              <a:ext uri="{FF2B5EF4-FFF2-40B4-BE49-F238E27FC236}">
                <a16:creationId xmlns:a16="http://schemas.microsoft.com/office/drawing/2014/main" id="{FB30C277-07A2-1E1E-7175-60D0E646C2F5}"/>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11225" y="1978261"/>
            <a:ext cx="595309" cy="622794"/>
          </a:xfrm>
          <a:prstGeom prst="rect">
            <a:avLst/>
          </a:prstGeom>
        </p:spPr>
      </p:pic>
      <p:pic>
        <p:nvPicPr>
          <p:cNvPr id="7" name="Picture 6">
            <a:extLst>
              <a:ext uri="{FF2B5EF4-FFF2-40B4-BE49-F238E27FC236}">
                <a16:creationId xmlns:a16="http://schemas.microsoft.com/office/drawing/2014/main" id="{655A33E8-E592-ED54-CAC1-D1DDACAE2B92}"/>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11227" y="3004530"/>
            <a:ext cx="595309" cy="622794"/>
          </a:xfrm>
          <a:prstGeom prst="rect">
            <a:avLst/>
          </a:prstGeom>
        </p:spPr>
      </p:pic>
      <p:pic>
        <p:nvPicPr>
          <p:cNvPr id="8" name="Picture 7">
            <a:extLst>
              <a:ext uri="{FF2B5EF4-FFF2-40B4-BE49-F238E27FC236}">
                <a16:creationId xmlns:a16="http://schemas.microsoft.com/office/drawing/2014/main" id="{954EF184-B0F2-656D-54CE-8397BF4E7FF4}"/>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11226" y="4030799"/>
            <a:ext cx="595309" cy="622794"/>
          </a:xfrm>
          <a:prstGeom prst="rect">
            <a:avLst/>
          </a:prstGeom>
        </p:spPr>
      </p:pic>
      <p:pic>
        <p:nvPicPr>
          <p:cNvPr id="9" name="Picture 8">
            <a:extLst>
              <a:ext uri="{FF2B5EF4-FFF2-40B4-BE49-F238E27FC236}">
                <a16:creationId xmlns:a16="http://schemas.microsoft.com/office/drawing/2014/main" id="{6F4EC902-6AB2-DB1E-FB48-18BC5005B151}"/>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11225" y="5057067"/>
            <a:ext cx="595309" cy="622794"/>
          </a:xfrm>
          <a:prstGeom prst="rect">
            <a:avLst/>
          </a:prstGeom>
        </p:spPr>
      </p:pic>
      <p:sp>
        <p:nvSpPr>
          <p:cNvPr id="11" name="TextBox 10">
            <a:extLst>
              <a:ext uri="{FF2B5EF4-FFF2-40B4-BE49-F238E27FC236}">
                <a16:creationId xmlns:a16="http://schemas.microsoft.com/office/drawing/2014/main" id="{436CD2E7-05A8-9693-5A31-EFBCCF06E78C}"/>
              </a:ext>
            </a:extLst>
          </p:cNvPr>
          <p:cNvSpPr txBox="1"/>
          <p:nvPr userDrawn="1"/>
        </p:nvSpPr>
        <p:spPr>
          <a:xfrm>
            <a:off x="911225" y="1376363"/>
            <a:ext cx="105140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t>At the end of this module, participants will be able to:  </a:t>
            </a:r>
            <a:endParaRPr lang="en-US" sz="2800" b="1" dirty="0"/>
          </a:p>
        </p:txBody>
      </p:sp>
      <p:pic>
        <p:nvPicPr>
          <p:cNvPr id="25" name="Picture 24">
            <a:extLst>
              <a:ext uri="{FF2B5EF4-FFF2-40B4-BE49-F238E27FC236}">
                <a16:creationId xmlns:a16="http://schemas.microsoft.com/office/drawing/2014/main" id="{51A7D338-A742-0C28-87F2-585824900052}"/>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350731" y="232696"/>
            <a:ext cx="1001482" cy="1028445"/>
          </a:xfrm>
          <a:prstGeom prst="rect">
            <a:avLst/>
          </a:prstGeom>
        </p:spPr>
      </p:pic>
      <p:sp>
        <p:nvSpPr>
          <p:cNvPr id="27" name="Text Placeholder 26">
            <a:extLst>
              <a:ext uri="{FF2B5EF4-FFF2-40B4-BE49-F238E27FC236}">
                <a16:creationId xmlns:a16="http://schemas.microsoft.com/office/drawing/2014/main" id="{7E30B61F-7853-E636-FFA9-FC70E8F70212}"/>
              </a:ext>
            </a:extLst>
          </p:cNvPr>
          <p:cNvSpPr>
            <a:spLocks noGrp="1"/>
          </p:cNvSpPr>
          <p:nvPr userDrawn="1">
            <p:ph type="body" sz="quarter" idx="10" hasCustomPrompt="1"/>
          </p:nvPr>
        </p:nvSpPr>
        <p:spPr>
          <a:xfrm>
            <a:off x="1633537" y="1978261"/>
            <a:ext cx="9718676" cy="622794"/>
          </a:xfrm>
        </p:spPr>
        <p:txBody>
          <a:bodyPr anchor="ctr">
            <a:normAutofit/>
          </a:bodyPr>
          <a:lstStyle>
            <a:lvl1pPr marL="0" indent="0">
              <a:buNone/>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
        <p:nvSpPr>
          <p:cNvPr id="28" name="Text Placeholder 26">
            <a:extLst>
              <a:ext uri="{FF2B5EF4-FFF2-40B4-BE49-F238E27FC236}">
                <a16:creationId xmlns:a16="http://schemas.microsoft.com/office/drawing/2014/main" id="{4637D020-2C8D-C106-02B5-46E98F853FC8}"/>
              </a:ext>
            </a:extLst>
          </p:cNvPr>
          <p:cNvSpPr>
            <a:spLocks noGrp="1"/>
          </p:cNvSpPr>
          <p:nvPr userDrawn="1">
            <p:ph type="body" sz="quarter" idx="11" hasCustomPrompt="1"/>
          </p:nvPr>
        </p:nvSpPr>
        <p:spPr>
          <a:xfrm>
            <a:off x="1633537" y="3004530"/>
            <a:ext cx="9718676" cy="622794"/>
          </a:xfrm>
        </p:spPr>
        <p:txBody>
          <a:bodyPr anchor="ctr">
            <a:normAutofit/>
          </a:bodyPr>
          <a:lstStyle>
            <a:lvl1pPr marL="0" indent="0">
              <a:buNone/>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
        <p:nvSpPr>
          <p:cNvPr id="30" name="Text Placeholder 26">
            <a:extLst>
              <a:ext uri="{FF2B5EF4-FFF2-40B4-BE49-F238E27FC236}">
                <a16:creationId xmlns:a16="http://schemas.microsoft.com/office/drawing/2014/main" id="{E4D22FF5-69C0-B279-6584-523CEC8368F5}"/>
              </a:ext>
            </a:extLst>
          </p:cNvPr>
          <p:cNvSpPr>
            <a:spLocks noGrp="1"/>
          </p:cNvSpPr>
          <p:nvPr userDrawn="1">
            <p:ph type="body" sz="quarter" idx="12" hasCustomPrompt="1"/>
          </p:nvPr>
        </p:nvSpPr>
        <p:spPr>
          <a:xfrm>
            <a:off x="1633537" y="4030799"/>
            <a:ext cx="9718676" cy="622794"/>
          </a:xfrm>
        </p:spPr>
        <p:txBody>
          <a:bodyPr anchor="ctr">
            <a:normAutofit/>
          </a:bodyPr>
          <a:lstStyle>
            <a:lvl1pPr marL="0" indent="0">
              <a:buNone/>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
        <p:nvSpPr>
          <p:cNvPr id="31" name="Text Placeholder 26">
            <a:extLst>
              <a:ext uri="{FF2B5EF4-FFF2-40B4-BE49-F238E27FC236}">
                <a16:creationId xmlns:a16="http://schemas.microsoft.com/office/drawing/2014/main" id="{BFD0243E-A216-93B3-2BEC-A07295D04AF1}"/>
              </a:ext>
            </a:extLst>
          </p:cNvPr>
          <p:cNvSpPr>
            <a:spLocks noGrp="1"/>
          </p:cNvSpPr>
          <p:nvPr userDrawn="1">
            <p:ph type="body" sz="quarter" idx="13" hasCustomPrompt="1"/>
          </p:nvPr>
        </p:nvSpPr>
        <p:spPr>
          <a:xfrm>
            <a:off x="1633537" y="5057067"/>
            <a:ext cx="9718676" cy="622794"/>
          </a:xfrm>
        </p:spPr>
        <p:txBody>
          <a:bodyPr anchor="ctr">
            <a:normAutofit/>
          </a:bodyPr>
          <a:lstStyle>
            <a:lvl1pPr marL="0" indent="0">
              <a:buNone/>
              <a:defRPr sz="24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dirty="0"/>
              <a:t>Insert learning objective text in here</a:t>
            </a:r>
          </a:p>
        </p:txBody>
      </p:sp>
    </p:spTree>
    <p:extLst>
      <p:ext uri="{BB962C8B-B14F-4D97-AF65-F5344CB8AC3E}">
        <p14:creationId xmlns:p14="http://schemas.microsoft.com/office/powerpoint/2010/main" val="28637084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Updated F2F Setting specific practices">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A163C8E-F7F0-D16D-AA41-EF3EF054AD4A}"/>
              </a:ext>
            </a:extLst>
          </p:cNvPr>
          <p:cNvSpPr/>
          <p:nvPr userDrawn="1"/>
        </p:nvSpPr>
        <p:spPr>
          <a:xfrm>
            <a:off x="721451" y="139484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498E099A-C74E-0248-52EC-E65839EE30E2}"/>
              </a:ext>
            </a:extLst>
          </p:cNvPr>
          <p:cNvSpPr>
            <a:spLocks noGrp="1"/>
          </p:cNvSpPr>
          <p:nvPr>
            <p:ph type="title" hasCustomPrompt="1"/>
          </p:nvPr>
        </p:nvSpPr>
        <p:spPr>
          <a:xfrm>
            <a:off x="695325" y="188913"/>
            <a:ext cx="9337196" cy="1116012"/>
          </a:xfrm>
        </p:spPr>
        <p:txBody>
          <a:bodyPr/>
          <a:lstStyle>
            <a:lvl1pPr>
              <a:defRPr/>
            </a:lvl1pPr>
          </a:lstStyle>
          <a:p>
            <a:r>
              <a:rPr lang="en-ZA" dirty="0"/>
              <a:t>Consider your setting</a:t>
            </a:r>
          </a:p>
        </p:txBody>
      </p:sp>
      <p:pic>
        <p:nvPicPr>
          <p:cNvPr id="7" name="Picture 6">
            <a:extLst>
              <a:ext uri="{FF2B5EF4-FFF2-40B4-BE49-F238E27FC236}">
                <a16:creationId xmlns:a16="http://schemas.microsoft.com/office/drawing/2014/main" id="{28D9A3E1-92BE-90C9-32D4-B50D257C6692}"/>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10207921" y="189753"/>
            <a:ext cx="1058027" cy="1048697"/>
          </a:xfrm>
          <a:prstGeom prst="rect">
            <a:avLst/>
          </a:prstGeom>
        </p:spPr>
      </p:pic>
      <p:sp>
        <p:nvSpPr>
          <p:cNvPr id="50" name="Rectangle 49">
            <a:extLst>
              <a:ext uri="{FF2B5EF4-FFF2-40B4-BE49-F238E27FC236}">
                <a16:creationId xmlns:a16="http://schemas.microsoft.com/office/drawing/2014/main" id="{39FE8677-9AB2-6643-F25C-4E9AFE1A4C42}"/>
              </a:ext>
            </a:extLst>
          </p:cNvPr>
          <p:cNvSpPr/>
          <p:nvPr userDrawn="1"/>
        </p:nvSpPr>
        <p:spPr>
          <a:xfrm>
            <a:off x="721451" y="230215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51" name="Text Placeholder 19">
            <a:extLst>
              <a:ext uri="{FF2B5EF4-FFF2-40B4-BE49-F238E27FC236}">
                <a16:creationId xmlns:a16="http://schemas.microsoft.com/office/drawing/2014/main" id="{C08D669C-CACF-F66A-C5C5-985838C7D5CC}"/>
              </a:ext>
            </a:extLst>
          </p:cNvPr>
          <p:cNvSpPr>
            <a:spLocks noGrp="1"/>
          </p:cNvSpPr>
          <p:nvPr>
            <p:ph type="body" sz="quarter" idx="25" hasCustomPrompt="1"/>
          </p:nvPr>
        </p:nvSpPr>
        <p:spPr>
          <a:xfrm>
            <a:off x="1591622" y="2395251"/>
            <a:ext cx="9674326" cy="575999"/>
          </a:xfrm>
        </p:spPr>
        <p:txBody>
          <a:bodyPr anchor="ct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52" name="Oval 51">
            <a:extLst>
              <a:ext uri="{FF2B5EF4-FFF2-40B4-BE49-F238E27FC236}">
                <a16:creationId xmlns:a16="http://schemas.microsoft.com/office/drawing/2014/main" id="{34B28EBD-E152-11A3-5A1E-9D5D756087AA}"/>
              </a:ext>
            </a:extLst>
          </p:cNvPr>
          <p:cNvSpPr/>
          <p:nvPr userDrawn="1"/>
        </p:nvSpPr>
        <p:spPr>
          <a:xfrm>
            <a:off x="898339" y="2403871"/>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53" name="Text Placeholder 26">
            <a:extLst>
              <a:ext uri="{FF2B5EF4-FFF2-40B4-BE49-F238E27FC236}">
                <a16:creationId xmlns:a16="http://schemas.microsoft.com/office/drawing/2014/main" id="{8BB8D784-EE70-5DE1-D31D-160BBAB75E95}"/>
              </a:ext>
            </a:extLst>
          </p:cNvPr>
          <p:cNvSpPr>
            <a:spLocks noGrp="1"/>
          </p:cNvSpPr>
          <p:nvPr>
            <p:ph type="body" sz="quarter" idx="26" hasCustomPrompt="1"/>
          </p:nvPr>
        </p:nvSpPr>
        <p:spPr>
          <a:xfrm>
            <a:off x="1024414" y="2548996"/>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54" name="Rectangle 53">
            <a:extLst>
              <a:ext uri="{FF2B5EF4-FFF2-40B4-BE49-F238E27FC236}">
                <a16:creationId xmlns:a16="http://schemas.microsoft.com/office/drawing/2014/main" id="{788E1BFB-41C3-2B1D-C187-1D1601B5A32F}"/>
              </a:ext>
            </a:extLst>
          </p:cNvPr>
          <p:cNvSpPr/>
          <p:nvPr userDrawn="1"/>
        </p:nvSpPr>
        <p:spPr>
          <a:xfrm>
            <a:off x="721451" y="320946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55" name="Text Placeholder 19">
            <a:extLst>
              <a:ext uri="{FF2B5EF4-FFF2-40B4-BE49-F238E27FC236}">
                <a16:creationId xmlns:a16="http://schemas.microsoft.com/office/drawing/2014/main" id="{0BC2B069-6B7C-4DB8-2C34-6EF7691627B9}"/>
              </a:ext>
            </a:extLst>
          </p:cNvPr>
          <p:cNvSpPr>
            <a:spLocks noGrp="1"/>
          </p:cNvSpPr>
          <p:nvPr>
            <p:ph type="body" sz="quarter" idx="27" hasCustomPrompt="1"/>
          </p:nvPr>
        </p:nvSpPr>
        <p:spPr>
          <a:xfrm>
            <a:off x="1591622" y="3302561"/>
            <a:ext cx="9674326" cy="575999"/>
          </a:xfrm>
        </p:spPr>
        <p:txBody>
          <a:bodyPr anchor="ct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56" name="Oval 55">
            <a:extLst>
              <a:ext uri="{FF2B5EF4-FFF2-40B4-BE49-F238E27FC236}">
                <a16:creationId xmlns:a16="http://schemas.microsoft.com/office/drawing/2014/main" id="{D855044F-85EB-EF75-AD6C-BC5E5D1EA80F}"/>
              </a:ext>
            </a:extLst>
          </p:cNvPr>
          <p:cNvSpPr/>
          <p:nvPr userDrawn="1"/>
        </p:nvSpPr>
        <p:spPr>
          <a:xfrm>
            <a:off x="898339" y="3311181"/>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57" name="Text Placeholder 26">
            <a:extLst>
              <a:ext uri="{FF2B5EF4-FFF2-40B4-BE49-F238E27FC236}">
                <a16:creationId xmlns:a16="http://schemas.microsoft.com/office/drawing/2014/main" id="{C8FB0651-F70B-AA99-FCDD-3694CB2B93F1}"/>
              </a:ext>
            </a:extLst>
          </p:cNvPr>
          <p:cNvSpPr>
            <a:spLocks noGrp="1"/>
          </p:cNvSpPr>
          <p:nvPr>
            <p:ph type="body" sz="quarter" idx="28" hasCustomPrompt="1"/>
          </p:nvPr>
        </p:nvSpPr>
        <p:spPr>
          <a:xfrm>
            <a:off x="1024414" y="3456306"/>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58" name="Rectangle 57">
            <a:extLst>
              <a:ext uri="{FF2B5EF4-FFF2-40B4-BE49-F238E27FC236}">
                <a16:creationId xmlns:a16="http://schemas.microsoft.com/office/drawing/2014/main" id="{922D164A-126A-7A94-B241-EE141323F8E1}"/>
              </a:ext>
            </a:extLst>
          </p:cNvPr>
          <p:cNvSpPr/>
          <p:nvPr userDrawn="1"/>
        </p:nvSpPr>
        <p:spPr>
          <a:xfrm>
            <a:off x="721451" y="4108612"/>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59" name="Text Placeholder 19">
            <a:extLst>
              <a:ext uri="{FF2B5EF4-FFF2-40B4-BE49-F238E27FC236}">
                <a16:creationId xmlns:a16="http://schemas.microsoft.com/office/drawing/2014/main" id="{00219CDA-7F7C-5ACF-7693-AA4382AEFD3E}"/>
              </a:ext>
            </a:extLst>
          </p:cNvPr>
          <p:cNvSpPr>
            <a:spLocks noGrp="1"/>
          </p:cNvSpPr>
          <p:nvPr>
            <p:ph type="body" sz="quarter" idx="29" hasCustomPrompt="1"/>
          </p:nvPr>
        </p:nvSpPr>
        <p:spPr>
          <a:xfrm>
            <a:off x="1591622" y="4201705"/>
            <a:ext cx="9674326" cy="575999"/>
          </a:xfrm>
        </p:spPr>
        <p:txBody>
          <a:bodyPr anchor="ct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60" name="Oval 59">
            <a:extLst>
              <a:ext uri="{FF2B5EF4-FFF2-40B4-BE49-F238E27FC236}">
                <a16:creationId xmlns:a16="http://schemas.microsoft.com/office/drawing/2014/main" id="{B948E09E-FE4F-B54D-4992-6074FEC2E5EB}"/>
              </a:ext>
            </a:extLst>
          </p:cNvPr>
          <p:cNvSpPr/>
          <p:nvPr userDrawn="1"/>
        </p:nvSpPr>
        <p:spPr>
          <a:xfrm>
            <a:off x="898339" y="4210325"/>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61" name="Text Placeholder 26">
            <a:extLst>
              <a:ext uri="{FF2B5EF4-FFF2-40B4-BE49-F238E27FC236}">
                <a16:creationId xmlns:a16="http://schemas.microsoft.com/office/drawing/2014/main" id="{E67862E2-E09B-B9D0-970D-34200F1F470F}"/>
              </a:ext>
            </a:extLst>
          </p:cNvPr>
          <p:cNvSpPr>
            <a:spLocks noGrp="1"/>
          </p:cNvSpPr>
          <p:nvPr>
            <p:ph type="body" sz="quarter" idx="30" hasCustomPrompt="1"/>
          </p:nvPr>
        </p:nvSpPr>
        <p:spPr>
          <a:xfrm>
            <a:off x="1024414" y="4355450"/>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62" name="Rectangle 61">
            <a:extLst>
              <a:ext uri="{FF2B5EF4-FFF2-40B4-BE49-F238E27FC236}">
                <a16:creationId xmlns:a16="http://schemas.microsoft.com/office/drawing/2014/main" id="{ACECBA07-EC3D-2479-A30C-3913D8395D3D}"/>
              </a:ext>
            </a:extLst>
          </p:cNvPr>
          <p:cNvSpPr/>
          <p:nvPr userDrawn="1"/>
        </p:nvSpPr>
        <p:spPr>
          <a:xfrm>
            <a:off x="695325" y="5095599"/>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63" name="Text Placeholder 19">
            <a:extLst>
              <a:ext uri="{FF2B5EF4-FFF2-40B4-BE49-F238E27FC236}">
                <a16:creationId xmlns:a16="http://schemas.microsoft.com/office/drawing/2014/main" id="{50A3A517-FFA4-5942-7A05-4FB3DC2B701B}"/>
              </a:ext>
            </a:extLst>
          </p:cNvPr>
          <p:cNvSpPr>
            <a:spLocks noGrp="1"/>
          </p:cNvSpPr>
          <p:nvPr>
            <p:ph type="body" sz="quarter" idx="31" hasCustomPrompt="1"/>
          </p:nvPr>
        </p:nvSpPr>
        <p:spPr>
          <a:xfrm>
            <a:off x="1565496" y="5188692"/>
            <a:ext cx="9674326" cy="575999"/>
          </a:xfrm>
        </p:spPr>
        <p:txBody>
          <a:bodyPr anchor="ct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64" name="Oval 63">
            <a:extLst>
              <a:ext uri="{FF2B5EF4-FFF2-40B4-BE49-F238E27FC236}">
                <a16:creationId xmlns:a16="http://schemas.microsoft.com/office/drawing/2014/main" id="{DA099932-86A5-03D7-ACFD-314EDD0FAAEC}"/>
              </a:ext>
            </a:extLst>
          </p:cNvPr>
          <p:cNvSpPr/>
          <p:nvPr userDrawn="1"/>
        </p:nvSpPr>
        <p:spPr>
          <a:xfrm>
            <a:off x="872213" y="5197312"/>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65" name="Text Placeholder 26">
            <a:extLst>
              <a:ext uri="{FF2B5EF4-FFF2-40B4-BE49-F238E27FC236}">
                <a16:creationId xmlns:a16="http://schemas.microsoft.com/office/drawing/2014/main" id="{96540088-F1EB-5ADD-71E4-863CDAC7B119}"/>
              </a:ext>
            </a:extLst>
          </p:cNvPr>
          <p:cNvSpPr>
            <a:spLocks noGrp="1"/>
          </p:cNvSpPr>
          <p:nvPr>
            <p:ph type="body" sz="quarter" idx="32" hasCustomPrompt="1"/>
          </p:nvPr>
        </p:nvSpPr>
        <p:spPr>
          <a:xfrm>
            <a:off x="998288" y="5342437"/>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5" name="TextBox 4">
            <a:extLst>
              <a:ext uri="{FF2B5EF4-FFF2-40B4-BE49-F238E27FC236}">
                <a16:creationId xmlns:a16="http://schemas.microsoft.com/office/drawing/2014/main" id="{321243D5-0887-87C1-9809-C9FA3553AE49}"/>
              </a:ext>
            </a:extLst>
          </p:cNvPr>
          <p:cNvSpPr txBox="1"/>
          <p:nvPr userDrawn="1"/>
        </p:nvSpPr>
        <p:spPr>
          <a:xfrm>
            <a:off x="839787" y="1498600"/>
            <a:ext cx="10426161"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043673"/>
                </a:solidFill>
                <a:effectLst/>
                <a:uLnTx/>
                <a:uFillTx/>
                <a:latin typeface="Calibri"/>
                <a:ea typeface="+mn-ea"/>
                <a:cs typeface="+mn-cs"/>
              </a:rPr>
              <a:t>We invite you to use the ‘Discussion forum’ tab to share with other participants:</a:t>
            </a:r>
          </a:p>
          <a:p>
            <a:endParaRPr lang="en-ZA" dirty="0"/>
          </a:p>
        </p:txBody>
      </p:sp>
    </p:spTree>
    <p:extLst>
      <p:ext uri="{BB962C8B-B14F-4D97-AF65-F5344CB8AC3E}">
        <p14:creationId xmlns:p14="http://schemas.microsoft.com/office/powerpoint/2010/main" val="20642816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A163C8E-F7F0-D16D-AA41-EF3EF054AD4A}"/>
              </a:ext>
            </a:extLst>
          </p:cNvPr>
          <p:cNvSpPr/>
          <p:nvPr userDrawn="1"/>
        </p:nvSpPr>
        <p:spPr>
          <a:xfrm>
            <a:off x="721451" y="139484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498E099A-C74E-0248-52EC-E65839EE30E2}"/>
              </a:ext>
            </a:extLst>
          </p:cNvPr>
          <p:cNvSpPr>
            <a:spLocks noGrp="1"/>
          </p:cNvSpPr>
          <p:nvPr>
            <p:ph type="title" hasCustomPrompt="1"/>
          </p:nvPr>
        </p:nvSpPr>
        <p:spPr>
          <a:xfrm>
            <a:off x="695325" y="188913"/>
            <a:ext cx="9337196" cy="1116012"/>
          </a:xfrm>
        </p:spPr>
        <p:txBody>
          <a:bodyPr/>
          <a:lstStyle>
            <a:lvl1pPr>
              <a:defRPr/>
            </a:lvl1pPr>
          </a:lstStyle>
          <a:p>
            <a:r>
              <a:rPr lang="en-ZA" dirty="0"/>
              <a:t>Consider your setting</a:t>
            </a:r>
          </a:p>
        </p:txBody>
      </p:sp>
      <p:pic>
        <p:nvPicPr>
          <p:cNvPr id="7" name="Picture 6">
            <a:extLst>
              <a:ext uri="{FF2B5EF4-FFF2-40B4-BE49-F238E27FC236}">
                <a16:creationId xmlns:a16="http://schemas.microsoft.com/office/drawing/2014/main" id="{28D9A3E1-92BE-90C9-32D4-B50D257C6692}"/>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10207921" y="189753"/>
            <a:ext cx="1058027" cy="1048697"/>
          </a:xfrm>
          <a:prstGeom prst="rect">
            <a:avLst/>
          </a:prstGeom>
        </p:spPr>
      </p:pic>
      <p:sp>
        <p:nvSpPr>
          <p:cNvPr id="50" name="Rectangle 49">
            <a:extLst>
              <a:ext uri="{FF2B5EF4-FFF2-40B4-BE49-F238E27FC236}">
                <a16:creationId xmlns:a16="http://schemas.microsoft.com/office/drawing/2014/main" id="{39FE8677-9AB2-6643-F25C-4E9AFE1A4C42}"/>
              </a:ext>
            </a:extLst>
          </p:cNvPr>
          <p:cNvSpPr/>
          <p:nvPr userDrawn="1"/>
        </p:nvSpPr>
        <p:spPr>
          <a:xfrm>
            <a:off x="721451" y="2362639"/>
            <a:ext cx="10630762" cy="1182279"/>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51" name="Text Placeholder 19">
            <a:extLst>
              <a:ext uri="{FF2B5EF4-FFF2-40B4-BE49-F238E27FC236}">
                <a16:creationId xmlns:a16="http://schemas.microsoft.com/office/drawing/2014/main" id="{C08D669C-CACF-F66A-C5C5-985838C7D5CC}"/>
              </a:ext>
            </a:extLst>
          </p:cNvPr>
          <p:cNvSpPr>
            <a:spLocks noGrp="1"/>
          </p:cNvSpPr>
          <p:nvPr>
            <p:ph type="body" sz="quarter" idx="25" hasCustomPrompt="1"/>
          </p:nvPr>
        </p:nvSpPr>
        <p:spPr>
          <a:xfrm>
            <a:off x="1841500" y="2455732"/>
            <a:ext cx="9424448" cy="936786"/>
          </a:xfrm>
        </p:spPr>
        <p:txBody>
          <a:bodyPr anchor="ctr">
            <a:noAutofit/>
          </a:bodyPr>
          <a:lstStyle>
            <a:lvl1pPr marL="0" indent="0">
              <a:lnSpc>
                <a:spcPct val="100000"/>
              </a:lnSpc>
              <a:buFontTx/>
              <a:buNone/>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52" name="Oval 51">
            <a:extLst>
              <a:ext uri="{FF2B5EF4-FFF2-40B4-BE49-F238E27FC236}">
                <a16:creationId xmlns:a16="http://schemas.microsoft.com/office/drawing/2014/main" id="{34B28EBD-E152-11A3-5A1E-9D5D756087AA}"/>
              </a:ext>
            </a:extLst>
          </p:cNvPr>
          <p:cNvSpPr/>
          <p:nvPr userDrawn="1"/>
        </p:nvSpPr>
        <p:spPr>
          <a:xfrm>
            <a:off x="905032" y="2553252"/>
            <a:ext cx="752888" cy="7249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53" name="Text Placeholder 26">
            <a:extLst>
              <a:ext uri="{FF2B5EF4-FFF2-40B4-BE49-F238E27FC236}">
                <a16:creationId xmlns:a16="http://schemas.microsoft.com/office/drawing/2014/main" id="{8BB8D784-EE70-5DE1-D31D-160BBAB75E95}"/>
              </a:ext>
            </a:extLst>
          </p:cNvPr>
          <p:cNvSpPr>
            <a:spLocks noGrp="1"/>
          </p:cNvSpPr>
          <p:nvPr>
            <p:ph type="body" sz="quarter" idx="26" hasCustomPrompt="1"/>
          </p:nvPr>
        </p:nvSpPr>
        <p:spPr>
          <a:xfrm>
            <a:off x="1069825" y="2735910"/>
            <a:ext cx="423303" cy="359651"/>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5" name="TextBox 4">
            <a:extLst>
              <a:ext uri="{FF2B5EF4-FFF2-40B4-BE49-F238E27FC236}">
                <a16:creationId xmlns:a16="http://schemas.microsoft.com/office/drawing/2014/main" id="{321243D5-0887-87C1-9809-C9FA3553AE49}"/>
              </a:ext>
            </a:extLst>
          </p:cNvPr>
          <p:cNvSpPr txBox="1"/>
          <p:nvPr userDrawn="1"/>
        </p:nvSpPr>
        <p:spPr>
          <a:xfrm>
            <a:off x="839787" y="1498600"/>
            <a:ext cx="10426161"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043673"/>
                </a:solidFill>
                <a:effectLst/>
                <a:uLnTx/>
                <a:uFillTx/>
                <a:latin typeface="Calibri"/>
                <a:ea typeface="+mn-ea"/>
                <a:cs typeface="+mn-cs"/>
              </a:rPr>
              <a:t>We invite you to use the ‘Discussion forum’ tab to share with other participants:</a:t>
            </a:r>
          </a:p>
          <a:p>
            <a:endParaRPr lang="en-ZA" dirty="0"/>
          </a:p>
        </p:txBody>
      </p:sp>
      <p:sp>
        <p:nvSpPr>
          <p:cNvPr id="3" name="Rectangle 2">
            <a:extLst>
              <a:ext uri="{FF2B5EF4-FFF2-40B4-BE49-F238E27FC236}">
                <a16:creationId xmlns:a16="http://schemas.microsoft.com/office/drawing/2014/main" id="{3383945D-352C-93A4-F1F0-72EB312C0CCD}"/>
              </a:ext>
            </a:extLst>
          </p:cNvPr>
          <p:cNvSpPr/>
          <p:nvPr userDrawn="1"/>
        </p:nvSpPr>
        <p:spPr>
          <a:xfrm>
            <a:off x="721451" y="3679351"/>
            <a:ext cx="10630762" cy="1182279"/>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4" name="Text Placeholder 19">
            <a:extLst>
              <a:ext uri="{FF2B5EF4-FFF2-40B4-BE49-F238E27FC236}">
                <a16:creationId xmlns:a16="http://schemas.microsoft.com/office/drawing/2014/main" id="{C6C2E594-F926-D493-F441-AAFF9D9D3955}"/>
              </a:ext>
            </a:extLst>
          </p:cNvPr>
          <p:cNvSpPr>
            <a:spLocks noGrp="1"/>
          </p:cNvSpPr>
          <p:nvPr>
            <p:ph type="body" sz="quarter" idx="27" hasCustomPrompt="1"/>
          </p:nvPr>
        </p:nvSpPr>
        <p:spPr>
          <a:xfrm>
            <a:off x="1841500" y="3772444"/>
            <a:ext cx="9424448" cy="936786"/>
          </a:xfrm>
        </p:spPr>
        <p:txBody>
          <a:bodyPr anchor="ctr">
            <a:noAutofit/>
          </a:bodyPr>
          <a:lstStyle>
            <a:lvl1pPr marL="0" indent="0">
              <a:lnSpc>
                <a:spcPct val="100000"/>
              </a:lnSpc>
              <a:buFontTx/>
              <a:buNone/>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6" name="Oval 5">
            <a:extLst>
              <a:ext uri="{FF2B5EF4-FFF2-40B4-BE49-F238E27FC236}">
                <a16:creationId xmlns:a16="http://schemas.microsoft.com/office/drawing/2014/main" id="{D36B1C18-8DB4-1B86-987B-12C1F5FD3D59}"/>
              </a:ext>
            </a:extLst>
          </p:cNvPr>
          <p:cNvSpPr/>
          <p:nvPr userDrawn="1"/>
        </p:nvSpPr>
        <p:spPr>
          <a:xfrm>
            <a:off x="905032" y="3869964"/>
            <a:ext cx="752888" cy="7249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8" name="Text Placeholder 26">
            <a:extLst>
              <a:ext uri="{FF2B5EF4-FFF2-40B4-BE49-F238E27FC236}">
                <a16:creationId xmlns:a16="http://schemas.microsoft.com/office/drawing/2014/main" id="{733BFF02-5545-B63E-0C75-8D38E99E516C}"/>
              </a:ext>
            </a:extLst>
          </p:cNvPr>
          <p:cNvSpPr>
            <a:spLocks noGrp="1"/>
          </p:cNvSpPr>
          <p:nvPr>
            <p:ph type="body" sz="quarter" idx="28" hasCustomPrompt="1"/>
          </p:nvPr>
        </p:nvSpPr>
        <p:spPr>
          <a:xfrm>
            <a:off x="1069825" y="4052622"/>
            <a:ext cx="423303" cy="359651"/>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9" name="Rectangle 8">
            <a:extLst>
              <a:ext uri="{FF2B5EF4-FFF2-40B4-BE49-F238E27FC236}">
                <a16:creationId xmlns:a16="http://schemas.microsoft.com/office/drawing/2014/main" id="{52BC6EC4-3347-1078-16AA-BB9E511382C2}"/>
              </a:ext>
            </a:extLst>
          </p:cNvPr>
          <p:cNvSpPr/>
          <p:nvPr userDrawn="1"/>
        </p:nvSpPr>
        <p:spPr>
          <a:xfrm>
            <a:off x="721451" y="5037546"/>
            <a:ext cx="10630762" cy="1182279"/>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10" name="Text Placeholder 19">
            <a:extLst>
              <a:ext uri="{FF2B5EF4-FFF2-40B4-BE49-F238E27FC236}">
                <a16:creationId xmlns:a16="http://schemas.microsoft.com/office/drawing/2014/main" id="{0F807EF3-2DDA-E0EF-2E08-C2401618892D}"/>
              </a:ext>
            </a:extLst>
          </p:cNvPr>
          <p:cNvSpPr>
            <a:spLocks noGrp="1"/>
          </p:cNvSpPr>
          <p:nvPr>
            <p:ph type="body" sz="quarter" idx="29" hasCustomPrompt="1"/>
          </p:nvPr>
        </p:nvSpPr>
        <p:spPr>
          <a:xfrm>
            <a:off x="1841500" y="5130639"/>
            <a:ext cx="9424448" cy="936786"/>
          </a:xfrm>
        </p:spPr>
        <p:txBody>
          <a:bodyPr anchor="ctr">
            <a:noAutofit/>
          </a:bodyPr>
          <a:lstStyle>
            <a:lvl1pPr marL="0" indent="0">
              <a:lnSpc>
                <a:spcPct val="100000"/>
              </a:lnSpc>
              <a:buFontTx/>
              <a:buNone/>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11" name="Oval 10">
            <a:extLst>
              <a:ext uri="{FF2B5EF4-FFF2-40B4-BE49-F238E27FC236}">
                <a16:creationId xmlns:a16="http://schemas.microsoft.com/office/drawing/2014/main" id="{4EF0E09E-1602-CBD1-F802-8B8F8FC1FD43}"/>
              </a:ext>
            </a:extLst>
          </p:cNvPr>
          <p:cNvSpPr/>
          <p:nvPr userDrawn="1"/>
        </p:nvSpPr>
        <p:spPr>
          <a:xfrm>
            <a:off x="905032" y="5228159"/>
            <a:ext cx="752888" cy="7249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12" name="Text Placeholder 26">
            <a:extLst>
              <a:ext uri="{FF2B5EF4-FFF2-40B4-BE49-F238E27FC236}">
                <a16:creationId xmlns:a16="http://schemas.microsoft.com/office/drawing/2014/main" id="{C7B67CBB-D405-1BBB-E71D-8593A0797357}"/>
              </a:ext>
            </a:extLst>
          </p:cNvPr>
          <p:cNvSpPr>
            <a:spLocks noGrp="1"/>
          </p:cNvSpPr>
          <p:nvPr>
            <p:ph type="body" sz="quarter" idx="30" hasCustomPrompt="1"/>
          </p:nvPr>
        </p:nvSpPr>
        <p:spPr>
          <a:xfrm>
            <a:off x="1069825" y="5410817"/>
            <a:ext cx="423303" cy="359651"/>
          </a:xfrm>
        </p:spPr>
        <p:txBody>
          <a:bodyPr lIns="0" tIns="0" rIns="0" bIns="0" anchor="ctr" anchorCtr="0">
            <a:noAutofit/>
          </a:bodyPr>
          <a:lstStyle>
            <a:lvl1pPr marL="0" indent="0" algn="ctr">
              <a:buFontTx/>
              <a:buNone/>
              <a:defRPr sz="2400"/>
            </a:lvl1pPr>
          </a:lstStyle>
          <a:p>
            <a:pPr lvl="0"/>
            <a:r>
              <a:rPr lang="en-US" dirty="0"/>
              <a:t>#</a:t>
            </a:r>
            <a:endParaRPr lang="en-ZA" dirty="0"/>
          </a:p>
        </p:txBody>
      </p:sp>
    </p:spTree>
    <p:extLst>
      <p:ext uri="{BB962C8B-B14F-4D97-AF65-F5344CB8AC3E}">
        <p14:creationId xmlns:p14="http://schemas.microsoft.com/office/powerpoint/2010/main" val="18297552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etting specific practic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0DCEA31-15E6-26BF-4FC5-85B928E928D4}"/>
              </a:ext>
            </a:extLst>
          </p:cNvPr>
          <p:cNvSpPr/>
          <p:nvPr userDrawn="1"/>
        </p:nvSpPr>
        <p:spPr>
          <a:xfrm>
            <a:off x="721451" y="139484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14" name="Title 1">
            <a:extLst>
              <a:ext uri="{FF2B5EF4-FFF2-40B4-BE49-F238E27FC236}">
                <a16:creationId xmlns:a16="http://schemas.microsoft.com/office/drawing/2014/main" id="{00070B06-F647-769E-89E0-C17B90D9FCBC}"/>
              </a:ext>
            </a:extLst>
          </p:cNvPr>
          <p:cNvSpPr>
            <a:spLocks noGrp="1"/>
          </p:cNvSpPr>
          <p:nvPr>
            <p:ph type="title" hasCustomPrompt="1"/>
          </p:nvPr>
        </p:nvSpPr>
        <p:spPr>
          <a:xfrm>
            <a:off x="695325" y="188913"/>
            <a:ext cx="6982732" cy="1116012"/>
          </a:xfrm>
        </p:spPr>
        <p:txBody>
          <a:bodyPr anchor="ctr"/>
          <a:lstStyle>
            <a:lvl1pPr>
              <a:defRPr/>
            </a:lvl1pPr>
          </a:lstStyle>
          <a:p>
            <a:r>
              <a:rPr lang="en-ZA" dirty="0"/>
              <a:t>Consider your setting</a:t>
            </a:r>
          </a:p>
        </p:txBody>
      </p:sp>
      <p:pic>
        <p:nvPicPr>
          <p:cNvPr id="15" name="Picture 14">
            <a:extLst>
              <a:ext uri="{FF2B5EF4-FFF2-40B4-BE49-F238E27FC236}">
                <a16:creationId xmlns:a16="http://schemas.microsoft.com/office/drawing/2014/main" id="{C5528F3E-AF92-3AA1-B012-219AA2FA0C02}"/>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8106187" y="193751"/>
            <a:ext cx="1058027" cy="1048697"/>
          </a:xfrm>
          <a:prstGeom prst="rect">
            <a:avLst/>
          </a:prstGeom>
        </p:spPr>
      </p:pic>
      <p:sp>
        <p:nvSpPr>
          <p:cNvPr id="16" name="Rectangle 15">
            <a:extLst>
              <a:ext uri="{FF2B5EF4-FFF2-40B4-BE49-F238E27FC236}">
                <a16:creationId xmlns:a16="http://schemas.microsoft.com/office/drawing/2014/main" id="{67C4E876-5C02-925F-52DC-8B83EB14D73D}"/>
              </a:ext>
            </a:extLst>
          </p:cNvPr>
          <p:cNvSpPr/>
          <p:nvPr userDrawn="1"/>
        </p:nvSpPr>
        <p:spPr>
          <a:xfrm>
            <a:off x="721451" y="2362639"/>
            <a:ext cx="10630762" cy="1182279"/>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17" name="Text Placeholder 19">
            <a:extLst>
              <a:ext uri="{FF2B5EF4-FFF2-40B4-BE49-F238E27FC236}">
                <a16:creationId xmlns:a16="http://schemas.microsoft.com/office/drawing/2014/main" id="{0BD7F671-4BCD-C0B8-4D50-7D319D93A6A6}"/>
              </a:ext>
            </a:extLst>
          </p:cNvPr>
          <p:cNvSpPr>
            <a:spLocks noGrp="1"/>
          </p:cNvSpPr>
          <p:nvPr>
            <p:ph type="body" sz="quarter" idx="25" hasCustomPrompt="1"/>
          </p:nvPr>
        </p:nvSpPr>
        <p:spPr>
          <a:xfrm>
            <a:off x="1841500" y="2455732"/>
            <a:ext cx="9424448" cy="936786"/>
          </a:xfrm>
        </p:spPr>
        <p:txBody>
          <a:bodyPr anchor="ctr">
            <a:noAutofit/>
          </a:bodyPr>
          <a:lstStyle>
            <a:lvl1pPr marL="0" indent="0">
              <a:lnSpc>
                <a:spcPct val="100000"/>
              </a:lnSpc>
              <a:buFontTx/>
              <a:buNone/>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18" name="Oval 17">
            <a:extLst>
              <a:ext uri="{FF2B5EF4-FFF2-40B4-BE49-F238E27FC236}">
                <a16:creationId xmlns:a16="http://schemas.microsoft.com/office/drawing/2014/main" id="{EC88DB32-53D2-FD73-8363-82180F9B14A2}"/>
              </a:ext>
            </a:extLst>
          </p:cNvPr>
          <p:cNvSpPr/>
          <p:nvPr userDrawn="1"/>
        </p:nvSpPr>
        <p:spPr>
          <a:xfrm>
            <a:off x="905032" y="2553252"/>
            <a:ext cx="752888" cy="7249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19" name="Text Placeholder 26">
            <a:extLst>
              <a:ext uri="{FF2B5EF4-FFF2-40B4-BE49-F238E27FC236}">
                <a16:creationId xmlns:a16="http://schemas.microsoft.com/office/drawing/2014/main" id="{EA7F5AED-5C15-8D06-D248-4869960F4395}"/>
              </a:ext>
            </a:extLst>
          </p:cNvPr>
          <p:cNvSpPr>
            <a:spLocks noGrp="1"/>
          </p:cNvSpPr>
          <p:nvPr>
            <p:ph type="body" sz="quarter" idx="26" hasCustomPrompt="1"/>
          </p:nvPr>
        </p:nvSpPr>
        <p:spPr>
          <a:xfrm>
            <a:off x="1069825" y="2735910"/>
            <a:ext cx="423303" cy="359651"/>
          </a:xfrm>
        </p:spPr>
        <p:txBody>
          <a:bodyPr lIns="0" tIns="0" rIns="0" bIns="0" anchor="ctr" anchorCtr="0">
            <a:noAutofit/>
          </a:bodyPr>
          <a:lstStyle>
            <a:lvl1pPr marL="0" indent="0" algn="ctr">
              <a:buFontTx/>
              <a:buNone/>
              <a:defRPr sz="2400"/>
            </a:lvl1pPr>
          </a:lstStyle>
          <a:p>
            <a:pPr lvl="0"/>
            <a:r>
              <a:rPr lang="en-US" dirty="0"/>
              <a:t>1</a:t>
            </a:r>
            <a:endParaRPr lang="en-ZA" dirty="0"/>
          </a:p>
        </p:txBody>
      </p:sp>
      <p:sp>
        <p:nvSpPr>
          <p:cNvPr id="20" name="TextBox 19">
            <a:extLst>
              <a:ext uri="{FF2B5EF4-FFF2-40B4-BE49-F238E27FC236}">
                <a16:creationId xmlns:a16="http://schemas.microsoft.com/office/drawing/2014/main" id="{94E096E9-8896-F75E-0738-DDC7FFF66D58}"/>
              </a:ext>
            </a:extLst>
          </p:cNvPr>
          <p:cNvSpPr txBox="1"/>
          <p:nvPr userDrawn="1"/>
        </p:nvSpPr>
        <p:spPr>
          <a:xfrm>
            <a:off x="839787" y="1498600"/>
            <a:ext cx="10426161"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043673"/>
                </a:solidFill>
                <a:effectLst/>
                <a:uLnTx/>
                <a:uFillTx/>
                <a:latin typeface="Calibri"/>
                <a:ea typeface="+mn-ea"/>
                <a:cs typeface="+mn-cs"/>
              </a:rPr>
              <a:t>Turn to someone sitting close to you and share what it is like in your setting: </a:t>
            </a:r>
          </a:p>
          <a:p>
            <a:endParaRPr lang="en-ZA" dirty="0"/>
          </a:p>
        </p:txBody>
      </p:sp>
      <p:sp>
        <p:nvSpPr>
          <p:cNvPr id="21" name="Rectangle 20">
            <a:extLst>
              <a:ext uri="{FF2B5EF4-FFF2-40B4-BE49-F238E27FC236}">
                <a16:creationId xmlns:a16="http://schemas.microsoft.com/office/drawing/2014/main" id="{F0EBF7CE-57C2-CC99-6CAA-B934DD5A934E}"/>
              </a:ext>
            </a:extLst>
          </p:cNvPr>
          <p:cNvSpPr/>
          <p:nvPr userDrawn="1"/>
        </p:nvSpPr>
        <p:spPr>
          <a:xfrm>
            <a:off x="721451" y="3679351"/>
            <a:ext cx="10630762" cy="1182279"/>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22" name="Text Placeholder 19">
            <a:extLst>
              <a:ext uri="{FF2B5EF4-FFF2-40B4-BE49-F238E27FC236}">
                <a16:creationId xmlns:a16="http://schemas.microsoft.com/office/drawing/2014/main" id="{E6104ABF-4DA7-3B93-2F4A-354504E0B445}"/>
              </a:ext>
            </a:extLst>
          </p:cNvPr>
          <p:cNvSpPr>
            <a:spLocks noGrp="1"/>
          </p:cNvSpPr>
          <p:nvPr>
            <p:ph type="body" sz="quarter" idx="27" hasCustomPrompt="1"/>
          </p:nvPr>
        </p:nvSpPr>
        <p:spPr>
          <a:xfrm>
            <a:off x="1841500" y="3772444"/>
            <a:ext cx="9424448" cy="936786"/>
          </a:xfrm>
        </p:spPr>
        <p:txBody>
          <a:bodyPr anchor="ctr">
            <a:noAutofit/>
          </a:bodyPr>
          <a:lstStyle>
            <a:lvl1pPr marL="0" indent="0">
              <a:lnSpc>
                <a:spcPct val="100000"/>
              </a:lnSpc>
              <a:buFontTx/>
              <a:buNone/>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23" name="Oval 22">
            <a:extLst>
              <a:ext uri="{FF2B5EF4-FFF2-40B4-BE49-F238E27FC236}">
                <a16:creationId xmlns:a16="http://schemas.microsoft.com/office/drawing/2014/main" id="{48EECAA1-1191-E5D5-B856-FAB4DAB90861}"/>
              </a:ext>
            </a:extLst>
          </p:cNvPr>
          <p:cNvSpPr/>
          <p:nvPr userDrawn="1"/>
        </p:nvSpPr>
        <p:spPr>
          <a:xfrm>
            <a:off x="905032" y="3869964"/>
            <a:ext cx="752888" cy="7249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24" name="Text Placeholder 26">
            <a:extLst>
              <a:ext uri="{FF2B5EF4-FFF2-40B4-BE49-F238E27FC236}">
                <a16:creationId xmlns:a16="http://schemas.microsoft.com/office/drawing/2014/main" id="{73573886-834E-17EC-2330-AA7C1A16B5BB}"/>
              </a:ext>
            </a:extLst>
          </p:cNvPr>
          <p:cNvSpPr>
            <a:spLocks noGrp="1"/>
          </p:cNvSpPr>
          <p:nvPr>
            <p:ph type="body" sz="quarter" idx="28" hasCustomPrompt="1"/>
          </p:nvPr>
        </p:nvSpPr>
        <p:spPr>
          <a:xfrm>
            <a:off x="1069825" y="4052622"/>
            <a:ext cx="423303" cy="359651"/>
          </a:xfrm>
        </p:spPr>
        <p:txBody>
          <a:bodyPr lIns="0" tIns="0" rIns="0" bIns="0" anchor="ctr" anchorCtr="0">
            <a:noAutofit/>
          </a:bodyPr>
          <a:lstStyle>
            <a:lvl1pPr marL="0" indent="0" algn="ctr">
              <a:buFontTx/>
              <a:buNone/>
              <a:defRPr sz="2400"/>
            </a:lvl1pPr>
          </a:lstStyle>
          <a:p>
            <a:pPr lvl="0"/>
            <a:r>
              <a:rPr lang="en-ZA" dirty="0"/>
              <a:t>2</a:t>
            </a:r>
          </a:p>
        </p:txBody>
      </p:sp>
      <p:sp>
        <p:nvSpPr>
          <p:cNvPr id="25" name="Rectangle 24">
            <a:extLst>
              <a:ext uri="{FF2B5EF4-FFF2-40B4-BE49-F238E27FC236}">
                <a16:creationId xmlns:a16="http://schemas.microsoft.com/office/drawing/2014/main" id="{9D3D43AA-0C35-0A90-6F06-857C3484A1B2}"/>
              </a:ext>
            </a:extLst>
          </p:cNvPr>
          <p:cNvSpPr/>
          <p:nvPr userDrawn="1"/>
        </p:nvSpPr>
        <p:spPr>
          <a:xfrm>
            <a:off x="721451" y="5037546"/>
            <a:ext cx="10630762" cy="1182279"/>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26" name="Text Placeholder 19">
            <a:extLst>
              <a:ext uri="{FF2B5EF4-FFF2-40B4-BE49-F238E27FC236}">
                <a16:creationId xmlns:a16="http://schemas.microsoft.com/office/drawing/2014/main" id="{0686FA90-5A45-E19E-D3B3-A8A5F3A60EAD}"/>
              </a:ext>
            </a:extLst>
          </p:cNvPr>
          <p:cNvSpPr>
            <a:spLocks noGrp="1"/>
          </p:cNvSpPr>
          <p:nvPr>
            <p:ph type="body" sz="quarter" idx="29" hasCustomPrompt="1"/>
          </p:nvPr>
        </p:nvSpPr>
        <p:spPr>
          <a:xfrm>
            <a:off x="1841500" y="5130639"/>
            <a:ext cx="9424448" cy="936786"/>
          </a:xfrm>
        </p:spPr>
        <p:txBody>
          <a:bodyPr anchor="ctr">
            <a:noAutofit/>
          </a:bodyPr>
          <a:lstStyle>
            <a:lvl1pPr marL="0" indent="0">
              <a:lnSpc>
                <a:spcPct val="100000"/>
              </a:lnSpc>
              <a:buFontTx/>
              <a:buNone/>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27" name="Oval 26">
            <a:extLst>
              <a:ext uri="{FF2B5EF4-FFF2-40B4-BE49-F238E27FC236}">
                <a16:creationId xmlns:a16="http://schemas.microsoft.com/office/drawing/2014/main" id="{B2BCBF0A-7232-C7C8-7884-8174240EF41A}"/>
              </a:ext>
            </a:extLst>
          </p:cNvPr>
          <p:cNvSpPr/>
          <p:nvPr userDrawn="1"/>
        </p:nvSpPr>
        <p:spPr>
          <a:xfrm>
            <a:off x="905032" y="5228159"/>
            <a:ext cx="752888" cy="7249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28" name="Text Placeholder 26">
            <a:extLst>
              <a:ext uri="{FF2B5EF4-FFF2-40B4-BE49-F238E27FC236}">
                <a16:creationId xmlns:a16="http://schemas.microsoft.com/office/drawing/2014/main" id="{1EE71F76-54B1-9CC3-8062-5E360F32C27B}"/>
              </a:ext>
            </a:extLst>
          </p:cNvPr>
          <p:cNvSpPr>
            <a:spLocks noGrp="1"/>
          </p:cNvSpPr>
          <p:nvPr>
            <p:ph type="body" sz="quarter" idx="30" hasCustomPrompt="1"/>
          </p:nvPr>
        </p:nvSpPr>
        <p:spPr>
          <a:xfrm>
            <a:off x="1069825" y="5410817"/>
            <a:ext cx="423303" cy="359651"/>
          </a:xfrm>
        </p:spPr>
        <p:txBody>
          <a:bodyPr lIns="0" tIns="0" rIns="0" bIns="0" anchor="ctr" anchorCtr="0">
            <a:noAutofit/>
          </a:bodyPr>
          <a:lstStyle>
            <a:lvl1pPr marL="0" indent="0" algn="ctr">
              <a:buFontTx/>
              <a:buNone/>
              <a:defRPr sz="2400"/>
            </a:lvl1pPr>
          </a:lstStyle>
          <a:p>
            <a:pPr lvl="0"/>
            <a:r>
              <a:rPr lang="en-US" dirty="0"/>
              <a:t>3</a:t>
            </a:r>
            <a:endParaRPr lang="en-ZA" dirty="0"/>
          </a:p>
        </p:txBody>
      </p:sp>
      <p:pic>
        <p:nvPicPr>
          <p:cNvPr id="29" name="Picture 28">
            <a:extLst>
              <a:ext uri="{FF2B5EF4-FFF2-40B4-BE49-F238E27FC236}">
                <a16:creationId xmlns:a16="http://schemas.microsoft.com/office/drawing/2014/main" id="{4071E47A-2B52-2757-B8D0-95640E1A68C6}"/>
              </a:ext>
            </a:extLst>
          </p:cNvPr>
          <p:cNvPicPr>
            <a:picLocks noChangeAspect="1"/>
          </p:cNvPicPr>
          <p:nvPr userDrawn="1"/>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9942391" y="182949"/>
            <a:ext cx="1409822" cy="1131668"/>
          </a:xfrm>
          <a:prstGeom prst="rect">
            <a:avLst/>
          </a:prstGeom>
        </p:spPr>
      </p:pic>
    </p:spTree>
    <p:extLst>
      <p:ext uri="{BB962C8B-B14F-4D97-AF65-F5344CB8AC3E}">
        <p14:creationId xmlns:p14="http://schemas.microsoft.com/office/powerpoint/2010/main" val="35974828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pdated 4 Setting specific practi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F54B-5DA7-ADAF-A7CC-F1167270F3BD}"/>
              </a:ext>
            </a:extLst>
          </p:cNvPr>
          <p:cNvSpPr>
            <a:spLocks noGrp="1"/>
          </p:cNvSpPr>
          <p:nvPr>
            <p:ph type="title" hasCustomPrompt="1"/>
          </p:nvPr>
        </p:nvSpPr>
        <p:spPr>
          <a:xfrm>
            <a:off x="695325" y="188913"/>
            <a:ext cx="6866618" cy="1116012"/>
          </a:xfrm>
        </p:spPr>
        <p:txBody>
          <a:bodyPr anchor="ctr"/>
          <a:lstStyle>
            <a:lvl1pPr>
              <a:defRPr/>
            </a:lvl1pPr>
          </a:lstStyle>
          <a:p>
            <a:r>
              <a:rPr lang="en-ZA" dirty="0"/>
              <a:t>Consider your setting</a:t>
            </a:r>
          </a:p>
        </p:txBody>
      </p:sp>
      <p:pic>
        <p:nvPicPr>
          <p:cNvPr id="3" name="Picture 2">
            <a:extLst>
              <a:ext uri="{FF2B5EF4-FFF2-40B4-BE49-F238E27FC236}">
                <a16:creationId xmlns:a16="http://schemas.microsoft.com/office/drawing/2014/main" id="{3484FF4D-1684-4BEF-7375-463FDCDA28DE}"/>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8248492" y="188913"/>
            <a:ext cx="1058027" cy="1048697"/>
          </a:xfrm>
          <a:prstGeom prst="rect">
            <a:avLst/>
          </a:prstGeom>
        </p:spPr>
      </p:pic>
      <p:sp>
        <p:nvSpPr>
          <p:cNvPr id="4" name="Rectangle 3">
            <a:extLst>
              <a:ext uri="{FF2B5EF4-FFF2-40B4-BE49-F238E27FC236}">
                <a16:creationId xmlns:a16="http://schemas.microsoft.com/office/drawing/2014/main" id="{065D24BB-DD50-167A-F875-F4C1335308CC}"/>
              </a:ext>
            </a:extLst>
          </p:cNvPr>
          <p:cNvSpPr/>
          <p:nvPr userDrawn="1"/>
        </p:nvSpPr>
        <p:spPr>
          <a:xfrm>
            <a:off x="721451" y="230215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5" name="Text Placeholder 19">
            <a:extLst>
              <a:ext uri="{FF2B5EF4-FFF2-40B4-BE49-F238E27FC236}">
                <a16:creationId xmlns:a16="http://schemas.microsoft.com/office/drawing/2014/main" id="{787E4F9F-4C26-327F-85CA-1EF19D040E05}"/>
              </a:ext>
            </a:extLst>
          </p:cNvPr>
          <p:cNvSpPr>
            <a:spLocks noGrp="1"/>
          </p:cNvSpPr>
          <p:nvPr>
            <p:ph type="body" sz="quarter" idx="25" hasCustomPrompt="1"/>
          </p:nvPr>
        </p:nvSpPr>
        <p:spPr>
          <a:xfrm>
            <a:off x="1591622" y="2395251"/>
            <a:ext cx="9674326" cy="575999"/>
          </a:xfrm>
        </p:spPr>
        <p:txBody>
          <a:bodyP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6" name="Oval 5">
            <a:extLst>
              <a:ext uri="{FF2B5EF4-FFF2-40B4-BE49-F238E27FC236}">
                <a16:creationId xmlns:a16="http://schemas.microsoft.com/office/drawing/2014/main" id="{3719C657-D4AE-64CA-2402-9ED2ED7B8FF3}"/>
              </a:ext>
            </a:extLst>
          </p:cNvPr>
          <p:cNvSpPr/>
          <p:nvPr userDrawn="1"/>
        </p:nvSpPr>
        <p:spPr>
          <a:xfrm>
            <a:off x="898339" y="2403871"/>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7" name="Text Placeholder 26">
            <a:extLst>
              <a:ext uri="{FF2B5EF4-FFF2-40B4-BE49-F238E27FC236}">
                <a16:creationId xmlns:a16="http://schemas.microsoft.com/office/drawing/2014/main" id="{8379263E-0460-795A-58D7-B20060A11719}"/>
              </a:ext>
            </a:extLst>
          </p:cNvPr>
          <p:cNvSpPr>
            <a:spLocks noGrp="1"/>
          </p:cNvSpPr>
          <p:nvPr>
            <p:ph type="body" sz="quarter" idx="26" hasCustomPrompt="1"/>
          </p:nvPr>
        </p:nvSpPr>
        <p:spPr>
          <a:xfrm>
            <a:off x="1024414" y="2548996"/>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8" name="Rectangle 7">
            <a:extLst>
              <a:ext uri="{FF2B5EF4-FFF2-40B4-BE49-F238E27FC236}">
                <a16:creationId xmlns:a16="http://schemas.microsoft.com/office/drawing/2014/main" id="{ADCA836A-3BE4-4BFC-03AA-F770A2EF4A1B}"/>
              </a:ext>
            </a:extLst>
          </p:cNvPr>
          <p:cNvSpPr/>
          <p:nvPr userDrawn="1"/>
        </p:nvSpPr>
        <p:spPr>
          <a:xfrm>
            <a:off x="721451" y="320946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9" name="Text Placeholder 19">
            <a:extLst>
              <a:ext uri="{FF2B5EF4-FFF2-40B4-BE49-F238E27FC236}">
                <a16:creationId xmlns:a16="http://schemas.microsoft.com/office/drawing/2014/main" id="{E6A73AD1-BEF1-1729-26D1-7B15D48488E1}"/>
              </a:ext>
            </a:extLst>
          </p:cNvPr>
          <p:cNvSpPr>
            <a:spLocks noGrp="1"/>
          </p:cNvSpPr>
          <p:nvPr>
            <p:ph type="body" sz="quarter" idx="27" hasCustomPrompt="1"/>
          </p:nvPr>
        </p:nvSpPr>
        <p:spPr>
          <a:xfrm>
            <a:off x="1591622" y="3302561"/>
            <a:ext cx="9674326" cy="575999"/>
          </a:xfrm>
        </p:spPr>
        <p:txBody>
          <a:bodyP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10" name="Oval 9">
            <a:extLst>
              <a:ext uri="{FF2B5EF4-FFF2-40B4-BE49-F238E27FC236}">
                <a16:creationId xmlns:a16="http://schemas.microsoft.com/office/drawing/2014/main" id="{24DCD72E-6AD4-954D-11CF-808C89D2256D}"/>
              </a:ext>
            </a:extLst>
          </p:cNvPr>
          <p:cNvSpPr/>
          <p:nvPr userDrawn="1"/>
        </p:nvSpPr>
        <p:spPr>
          <a:xfrm>
            <a:off x="898339" y="3311181"/>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11" name="Text Placeholder 26">
            <a:extLst>
              <a:ext uri="{FF2B5EF4-FFF2-40B4-BE49-F238E27FC236}">
                <a16:creationId xmlns:a16="http://schemas.microsoft.com/office/drawing/2014/main" id="{4D6EE6E5-DEB4-D7B3-9B23-0CB08464F468}"/>
              </a:ext>
            </a:extLst>
          </p:cNvPr>
          <p:cNvSpPr>
            <a:spLocks noGrp="1"/>
          </p:cNvSpPr>
          <p:nvPr>
            <p:ph type="body" sz="quarter" idx="28" hasCustomPrompt="1"/>
          </p:nvPr>
        </p:nvSpPr>
        <p:spPr>
          <a:xfrm>
            <a:off x="1024414" y="3456306"/>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12" name="Rectangle 11">
            <a:extLst>
              <a:ext uri="{FF2B5EF4-FFF2-40B4-BE49-F238E27FC236}">
                <a16:creationId xmlns:a16="http://schemas.microsoft.com/office/drawing/2014/main" id="{BBC42C7C-0429-D20E-B027-AE9174968B0A}"/>
              </a:ext>
            </a:extLst>
          </p:cNvPr>
          <p:cNvSpPr/>
          <p:nvPr userDrawn="1"/>
        </p:nvSpPr>
        <p:spPr>
          <a:xfrm>
            <a:off x="721451" y="4108612"/>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30" name="Text Placeholder 19">
            <a:extLst>
              <a:ext uri="{FF2B5EF4-FFF2-40B4-BE49-F238E27FC236}">
                <a16:creationId xmlns:a16="http://schemas.microsoft.com/office/drawing/2014/main" id="{8A44FBEB-656F-1DD1-CE49-18C6E9AC5102}"/>
              </a:ext>
            </a:extLst>
          </p:cNvPr>
          <p:cNvSpPr>
            <a:spLocks noGrp="1"/>
          </p:cNvSpPr>
          <p:nvPr>
            <p:ph type="body" sz="quarter" idx="29" hasCustomPrompt="1"/>
          </p:nvPr>
        </p:nvSpPr>
        <p:spPr>
          <a:xfrm>
            <a:off x="1591622" y="4201705"/>
            <a:ext cx="9674326" cy="575999"/>
          </a:xfrm>
        </p:spPr>
        <p:txBody>
          <a:bodyP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31" name="Oval 30">
            <a:extLst>
              <a:ext uri="{FF2B5EF4-FFF2-40B4-BE49-F238E27FC236}">
                <a16:creationId xmlns:a16="http://schemas.microsoft.com/office/drawing/2014/main" id="{D4A4BF9E-658F-E995-A6A4-0BE45E4414DE}"/>
              </a:ext>
            </a:extLst>
          </p:cNvPr>
          <p:cNvSpPr/>
          <p:nvPr userDrawn="1"/>
        </p:nvSpPr>
        <p:spPr>
          <a:xfrm>
            <a:off x="898339" y="4210325"/>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32" name="Text Placeholder 26">
            <a:extLst>
              <a:ext uri="{FF2B5EF4-FFF2-40B4-BE49-F238E27FC236}">
                <a16:creationId xmlns:a16="http://schemas.microsoft.com/office/drawing/2014/main" id="{1D7A4109-77CE-A971-512A-136528DDE2B4}"/>
              </a:ext>
            </a:extLst>
          </p:cNvPr>
          <p:cNvSpPr>
            <a:spLocks noGrp="1"/>
          </p:cNvSpPr>
          <p:nvPr>
            <p:ph type="body" sz="quarter" idx="30" hasCustomPrompt="1"/>
          </p:nvPr>
        </p:nvSpPr>
        <p:spPr>
          <a:xfrm>
            <a:off x="1024414" y="4355450"/>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33" name="Rectangle 32">
            <a:extLst>
              <a:ext uri="{FF2B5EF4-FFF2-40B4-BE49-F238E27FC236}">
                <a16:creationId xmlns:a16="http://schemas.microsoft.com/office/drawing/2014/main" id="{AEA271A0-587E-DBC6-550D-EFD3A522804E}"/>
              </a:ext>
            </a:extLst>
          </p:cNvPr>
          <p:cNvSpPr/>
          <p:nvPr userDrawn="1"/>
        </p:nvSpPr>
        <p:spPr>
          <a:xfrm>
            <a:off x="695325" y="5095599"/>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34" name="Text Placeholder 19">
            <a:extLst>
              <a:ext uri="{FF2B5EF4-FFF2-40B4-BE49-F238E27FC236}">
                <a16:creationId xmlns:a16="http://schemas.microsoft.com/office/drawing/2014/main" id="{8C3D6E94-6C29-C0DD-A111-CFE6CA371DAB}"/>
              </a:ext>
            </a:extLst>
          </p:cNvPr>
          <p:cNvSpPr>
            <a:spLocks noGrp="1"/>
          </p:cNvSpPr>
          <p:nvPr>
            <p:ph type="body" sz="quarter" idx="31" hasCustomPrompt="1"/>
          </p:nvPr>
        </p:nvSpPr>
        <p:spPr>
          <a:xfrm>
            <a:off x="1565496" y="5188692"/>
            <a:ext cx="9674326" cy="575999"/>
          </a:xfrm>
        </p:spPr>
        <p:txBody>
          <a:bodyP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35" name="Oval 34">
            <a:extLst>
              <a:ext uri="{FF2B5EF4-FFF2-40B4-BE49-F238E27FC236}">
                <a16:creationId xmlns:a16="http://schemas.microsoft.com/office/drawing/2014/main" id="{F64B5F27-C7B7-A8FF-952E-484967B58454}"/>
              </a:ext>
            </a:extLst>
          </p:cNvPr>
          <p:cNvSpPr/>
          <p:nvPr userDrawn="1"/>
        </p:nvSpPr>
        <p:spPr>
          <a:xfrm>
            <a:off x="872213" y="5197312"/>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36" name="Text Placeholder 26">
            <a:extLst>
              <a:ext uri="{FF2B5EF4-FFF2-40B4-BE49-F238E27FC236}">
                <a16:creationId xmlns:a16="http://schemas.microsoft.com/office/drawing/2014/main" id="{BC0B10FE-75F3-173F-364C-A030CD5B4987}"/>
              </a:ext>
            </a:extLst>
          </p:cNvPr>
          <p:cNvSpPr>
            <a:spLocks noGrp="1"/>
          </p:cNvSpPr>
          <p:nvPr>
            <p:ph type="body" sz="quarter" idx="32" hasCustomPrompt="1"/>
          </p:nvPr>
        </p:nvSpPr>
        <p:spPr>
          <a:xfrm>
            <a:off x="998288" y="5342437"/>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37" name="Rectangle 36">
            <a:extLst>
              <a:ext uri="{FF2B5EF4-FFF2-40B4-BE49-F238E27FC236}">
                <a16:creationId xmlns:a16="http://schemas.microsoft.com/office/drawing/2014/main" id="{2929738E-3893-1F2C-D3DA-6A05727BB374}"/>
              </a:ext>
            </a:extLst>
          </p:cNvPr>
          <p:cNvSpPr/>
          <p:nvPr userDrawn="1"/>
        </p:nvSpPr>
        <p:spPr>
          <a:xfrm>
            <a:off x="721451" y="139484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38" name="TextBox 37">
            <a:extLst>
              <a:ext uri="{FF2B5EF4-FFF2-40B4-BE49-F238E27FC236}">
                <a16:creationId xmlns:a16="http://schemas.microsoft.com/office/drawing/2014/main" id="{D34155D3-95B3-0EBF-8FB5-5A8288BB5CF2}"/>
              </a:ext>
            </a:extLst>
          </p:cNvPr>
          <p:cNvSpPr txBox="1"/>
          <p:nvPr userDrawn="1"/>
        </p:nvSpPr>
        <p:spPr>
          <a:xfrm>
            <a:off x="839787" y="1498600"/>
            <a:ext cx="10426161"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043673"/>
                </a:solidFill>
                <a:effectLst/>
                <a:uLnTx/>
                <a:uFillTx/>
                <a:latin typeface="Calibri"/>
                <a:ea typeface="+mn-ea"/>
                <a:cs typeface="+mn-cs"/>
              </a:rPr>
              <a:t>Turn to someone sitting close to you and share what it is like in your setting: </a:t>
            </a:r>
          </a:p>
          <a:p>
            <a:endParaRPr lang="en-ZA" dirty="0"/>
          </a:p>
        </p:txBody>
      </p:sp>
      <p:pic>
        <p:nvPicPr>
          <p:cNvPr id="39" name="Picture 38">
            <a:extLst>
              <a:ext uri="{FF2B5EF4-FFF2-40B4-BE49-F238E27FC236}">
                <a16:creationId xmlns:a16="http://schemas.microsoft.com/office/drawing/2014/main" id="{F9D23EB1-04C9-7DC4-DDFD-8C4B8AAE7F02}"/>
              </a:ext>
            </a:extLst>
          </p:cNvPr>
          <p:cNvPicPr>
            <a:picLocks noChangeAspect="1"/>
          </p:cNvPicPr>
          <p:nvPr userDrawn="1"/>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9942391" y="182949"/>
            <a:ext cx="1409822" cy="1131668"/>
          </a:xfrm>
          <a:prstGeom prst="rect">
            <a:avLst/>
          </a:prstGeom>
        </p:spPr>
      </p:pic>
    </p:spTree>
    <p:extLst>
      <p:ext uri="{BB962C8B-B14F-4D97-AF65-F5344CB8AC3E}">
        <p14:creationId xmlns:p14="http://schemas.microsoft.com/office/powerpoint/2010/main" val="25944065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31A2-F95A-DA3D-CE00-AF8D29910A95}"/>
              </a:ext>
            </a:extLst>
          </p:cNvPr>
          <p:cNvSpPr>
            <a:spLocks noGrp="1"/>
          </p:cNvSpPr>
          <p:nvPr>
            <p:ph type="title" hasCustomPrompt="1"/>
          </p:nvPr>
        </p:nvSpPr>
        <p:spPr>
          <a:xfrm>
            <a:off x="695326" y="188913"/>
            <a:ext cx="9268184" cy="1116012"/>
          </a:xfrm>
        </p:spPr>
        <p:txBody>
          <a:bodyPr/>
          <a:lstStyle>
            <a:lvl1pPr>
              <a:defRPr/>
            </a:lvl1pPr>
          </a:lstStyle>
          <a:p>
            <a:r>
              <a:rPr lang="en-US" dirty="0"/>
              <a:t>Outline </a:t>
            </a:r>
            <a:endParaRPr lang="en-ZA" dirty="0"/>
          </a:p>
        </p:txBody>
      </p:sp>
      <p:pic>
        <p:nvPicPr>
          <p:cNvPr id="10" name="Picture 9">
            <a:extLst>
              <a:ext uri="{FF2B5EF4-FFF2-40B4-BE49-F238E27FC236}">
                <a16:creationId xmlns:a16="http://schemas.microsoft.com/office/drawing/2014/main" id="{CCA00376-3FE7-24C2-C4CC-64718B6542AC}"/>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10087763" y="188913"/>
            <a:ext cx="1151045" cy="1116013"/>
          </a:xfrm>
          <a:prstGeom prst="rect">
            <a:avLst/>
          </a:prstGeom>
        </p:spPr>
      </p:pic>
      <p:sp>
        <p:nvSpPr>
          <p:cNvPr id="12" name="Text Placeholder 11">
            <a:extLst>
              <a:ext uri="{FF2B5EF4-FFF2-40B4-BE49-F238E27FC236}">
                <a16:creationId xmlns:a16="http://schemas.microsoft.com/office/drawing/2014/main" id="{4ECBD781-103C-99C9-FC69-B82193544E5B}"/>
              </a:ext>
            </a:extLst>
          </p:cNvPr>
          <p:cNvSpPr>
            <a:spLocks noGrp="1"/>
          </p:cNvSpPr>
          <p:nvPr>
            <p:ph type="body" sz="quarter" idx="10"/>
          </p:nvPr>
        </p:nvSpPr>
        <p:spPr/>
        <p:txBody>
          <a:bodyPr/>
          <a:lstStyle>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141931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onl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099A-C74E-0248-52EC-E65839EE30E2}"/>
              </a:ext>
            </a:extLst>
          </p:cNvPr>
          <p:cNvSpPr>
            <a:spLocks noGrp="1"/>
          </p:cNvSpPr>
          <p:nvPr>
            <p:ph type="title" hasCustomPrompt="1"/>
          </p:nvPr>
        </p:nvSpPr>
        <p:spPr>
          <a:xfrm>
            <a:off x="695325" y="188913"/>
            <a:ext cx="10656888" cy="1116012"/>
          </a:xfrm>
        </p:spPr>
        <p:txBody>
          <a:bodyPr anchor="ctr"/>
          <a:lstStyle>
            <a:lvl1pPr>
              <a:defRPr/>
            </a:lvl1pPr>
          </a:lstStyle>
          <a:p>
            <a:r>
              <a:rPr lang="en-US" dirty="0"/>
              <a:t>Content – text only</a:t>
            </a:r>
            <a:endParaRPr lang="en-ZA" dirty="0"/>
          </a:p>
        </p:txBody>
      </p:sp>
      <p:sp>
        <p:nvSpPr>
          <p:cNvPr id="9" name="Text Placeholder 8">
            <a:extLst>
              <a:ext uri="{FF2B5EF4-FFF2-40B4-BE49-F238E27FC236}">
                <a16:creationId xmlns:a16="http://schemas.microsoft.com/office/drawing/2014/main" id="{7CBB468A-4688-39B7-2133-A988867110ED}"/>
              </a:ext>
            </a:extLst>
          </p:cNvPr>
          <p:cNvSpPr>
            <a:spLocks noGrp="1"/>
          </p:cNvSpPr>
          <p:nvPr>
            <p:ph type="body" sz="quarter" idx="10"/>
          </p:nvPr>
        </p:nvSpPr>
        <p:spPr>
          <a:xfrm>
            <a:off x="695325" y="1376363"/>
            <a:ext cx="10656888" cy="4500562"/>
          </a:xfrm>
        </p:spPr>
        <p:txBody>
          <a:bodyPr/>
          <a:lstStyle>
            <a:lvl4pPr>
              <a:spcAft>
                <a:spcPts val="12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43673"/>
                </a:solidFill>
                <a:effectLst/>
                <a:uLnTx/>
                <a:uFillTx/>
                <a:latin typeface="Calibri"/>
                <a:ea typeface="+mn-ea"/>
                <a:cs typeface="+mn-cs"/>
              </a:rPr>
              <a:t>Click to edit Master text styles</a:t>
            </a:r>
          </a:p>
          <a:p>
            <a:pPr lvl="3"/>
            <a:endParaRPr lang="en-US" dirty="0"/>
          </a:p>
        </p:txBody>
      </p:sp>
    </p:spTree>
    <p:extLst>
      <p:ext uri="{BB962C8B-B14F-4D97-AF65-F5344CB8AC3E}">
        <p14:creationId xmlns:p14="http://schemas.microsoft.com/office/powerpoint/2010/main" val="10342635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E451A-2878-F168-89DE-3C66A237FEA5}"/>
              </a:ext>
            </a:extLst>
          </p:cNvPr>
          <p:cNvSpPr>
            <a:spLocks noGrp="1"/>
          </p:cNvSpPr>
          <p:nvPr>
            <p:ph type="title" hasCustomPrompt="1"/>
          </p:nvPr>
        </p:nvSpPr>
        <p:spPr>
          <a:xfrm>
            <a:off x="695325" y="188913"/>
            <a:ext cx="10656888" cy="1116012"/>
          </a:xfrm>
        </p:spPr>
        <p:txBody>
          <a:bodyPr/>
          <a:lstStyle>
            <a:lvl1pPr>
              <a:defRPr/>
            </a:lvl1pPr>
          </a:lstStyle>
          <a:p>
            <a:r>
              <a:rPr lang="en-US" dirty="0"/>
              <a:t>Content – text and image </a:t>
            </a:r>
            <a:endParaRPr lang="en-ZA" dirty="0"/>
          </a:p>
        </p:txBody>
      </p:sp>
      <p:sp>
        <p:nvSpPr>
          <p:cNvPr id="3" name="Content Placeholder 2">
            <a:extLst>
              <a:ext uri="{FF2B5EF4-FFF2-40B4-BE49-F238E27FC236}">
                <a16:creationId xmlns:a16="http://schemas.microsoft.com/office/drawing/2014/main" id="{2093AB69-F41C-C45C-AB38-47470880663E}"/>
              </a:ext>
            </a:extLst>
          </p:cNvPr>
          <p:cNvSpPr>
            <a:spLocks noGrp="1"/>
          </p:cNvSpPr>
          <p:nvPr>
            <p:ph sz="half" idx="1"/>
          </p:nvPr>
        </p:nvSpPr>
        <p:spPr>
          <a:xfrm>
            <a:off x="695325" y="1376363"/>
            <a:ext cx="4953000" cy="4500562"/>
          </a:xfrm>
          <a:prstGeom prst="rect">
            <a:avLst/>
          </a:prstGeom>
        </p:spPr>
        <p:txBody>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FA2BA6-0A5A-0008-630B-E38E416150C7}"/>
              </a:ext>
            </a:extLst>
          </p:cNvPr>
          <p:cNvSpPr>
            <a:spLocks noGrp="1"/>
          </p:cNvSpPr>
          <p:nvPr>
            <p:ph sz="half" idx="2" hasCustomPrompt="1"/>
          </p:nvPr>
        </p:nvSpPr>
        <p:spPr>
          <a:xfrm>
            <a:off x="6226629" y="1376363"/>
            <a:ext cx="5125584" cy="4500562"/>
          </a:xfrm>
          <a:prstGeom prst="rect">
            <a:avLst/>
          </a:prstGeom>
        </p:spPr>
        <p:txBody>
          <a:bodyPr anchor="ctr"/>
          <a:lstStyle>
            <a:lvl1pPr marL="0" indent="0" algn="ctr">
              <a:buNone/>
              <a:defRPr i="1"/>
            </a:lvl1pPr>
          </a:lstStyle>
          <a:p>
            <a:pPr lvl="0"/>
            <a:r>
              <a:rPr lang="en-US" dirty="0"/>
              <a:t>Insert image</a:t>
            </a:r>
          </a:p>
        </p:txBody>
      </p:sp>
    </p:spTree>
    <p:extLst>
      <p:ext uri="{BB962C8B-B14F-4D97-AF65-F5344CB8AC3E}">
        <p14:creationId xmlns:p14="http://schemas.microsoft.com/office/powerpoint/2010/main" val="39795821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or Xrays -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C65D18-9A45-001D-0702-3D03B6DCD68C}"/>
              </a:ext>
            </a:extLst>
          </p:cNvPr>
          <p:cNvSpPr/>
          <p:nvPr userDrawn="1"/>
        </p:nvSpPr>
        <p:spPr>
          <a:xfrm>
            <a:off x="6320473" y="1397146"/>
            <a:ext cx="3717925" cy="3205163"/>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82941170-EBB0-0B96-7EAB-34E9ED79C92A}"/>
              </a:ext>
            </a:extLst>
          </p:cNvPr>
          <p:cNvSpPr/>
          <p:nvPr userDrawn="1"/>
        </p:nvSpPr>
        <p:spPr>
          <a:xfrm>
            <a:off x="1929272" y="1381125"/>
            <a:ext cx="3717925" cy="3205163"/>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1ACF8103-D262-2B3B-536A-6B4D40BEA22B}"/>
              </a:ext>
            </a:extLst>
          </p:cNvPr>
          <p:cNvSpPr>
            <a:spLocks noGrp="1"/>
          </p:cNvSpPr>
          <p:nvPr>
            <p:ph type="title" hasCustomPrompt="1"/>
          </p:nvPr>
        </p:nvSpPr>
        <p:spPr>
          <a:xfrm>
            <a:off x="695325" y="188913"/>
            <a:ext cx="10656888" cy="1116013"/>
          </a:xfrm>
        </p:spPr>
        <p:txBody>
          <a:bodyPr/>
          <a:lstStyle>
            <a:lvl1pPr>
              <a:defRPr/>
            </a:lvl1pPr>
          </a:lstStyle>
          <a:p>
            <a:r>
              <a:rPr lang="en-US" dirty="0"/>
              <a:t>Images or </a:t>
            </a:r>
            <a:r>
              <a:rPr lang="en-US" dirty="0" err="1"/>
              <a:t>xrays</a:t>
            </a:r>
            <a:r>
              <a:rPr lang="en-US" dirty="0"/>
              <a:t> and captions</a:t>
            </a:r>
            <a:endParaRPr lang="en-ZA" dirty="0"/>
          </a:p>
        </p:txBody>
      </p:sp>
      <p:sp>
        <p:nvSpPr>
          <p:cNvPr id="3" name="Text Placeholder 2">
            <a:extLst>
              <a:ext uri="{FF2B5EF4-FFF2-40B4-BE49-F238E27FC236}">
                <a16:creationId xmlns:a16="http://schemas.microsoft.com/office/drawing/2014/main" id="{FD5C9C2A-99E9-8822-21AE-9D7F4750D374}"/>
              </a:ext>
            </a:extLst>
          </p:cNvPr>
          <p:cNvSpPr>
            <a:spLocks noGrp="1"/>
          </p:cNvSpPr>
          <p:nvPr>
            <p:ph type="body" idx="1"/>
          </p:nvPr>
        </p:nvSpPr>
        <p:spPr>
          <a:xfrm>
            <a:off x="1929272" y="4764087"/>
            <a:ext cx="3717925" cy="823912"/>
          </a:xfrm>
          <a:prstGeom prst="rect">
            <a:avLst/>
          </a:prstGeo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F88F48D-4B38-1F11-F584-BACE5BD8BC33}"/>
              </a:ext>
            </a:extLst>
          </p:cNvPr>
          <p:cNvSpPr>
            <a:spLocks noGrp="1"/>
          </p:cNvSpPr>
          <p:nvPr>
            <p:ph sz="half" idx="2"/>
          </p:nvPr>
        </p:nvSpPr>
        <p:spPr>
          <a:xfrm>
            <a:off x="2068945" y="1482725"/>
            <a:ext cx="3417456" cy="2987675"/>
          </a:xfrm>
          <a:prstGeom prst="rect">
            <a:avLst/>
          </a:prstGeom>
        </p:spPr>
        <p:txBody>
          <a:bodyPr/>
          <a:lstStyle/>
          <a:p>
            <a:pPr lvl="0"/>
            <a:endParaRPr lang="en-ZA" dirty="0"/>
          </a:p>
        </p:txBody>
      </p:sp>
      <p:sp>
        <p:nvSpPr>
          <p:cNvPr id="5" name="Text Placeholder 4">
            <a:extLst>
              <a:ext uri="{FF2B5EF4-FFF2-40B4-BE49-F238E27FC236}">
                <a16:creationId xmlns:a16="http://schemas.microsoft.com/office/drawing/2014/main" id="{5486E38E-CC38-4691-756E-F1A99030562A}"/>
              </a:ext>
            </a:extLst>
          </p:cNvPr>
          <p:cNvSpPr>
            <a:spLocks noGrp="1"/>
          </p:cNvSpPr>
          <p:nvPr>
            <p:ph type="body" sz="quarter" idx="3"/>
          </p:nvPr>
        </p:nvSpPr>
        <p:spPr>
          <a:xfrm>
            <a:off x="6330236" y="4764087"/>
            <a:ext cx="3713620" cy="823912"/>
          </a:xfrm>
          <a:prstGeom prst="rect">
            <a:avLst/>
          </a:prstGeo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a:extLst>
              <a:ext uri="{FF2B5EF4-FFF2-40B4-BE49-F238E27FC236}">
                <a16:creationId xmlns:a16="http://schemas.microsoft.com/office/drawing/2014/main" id="{00585F2C-2BF9-5C61-1021-97532BF0D7D3}"/>
              </a:ext>
            </a:extLst>
          </p:cNvPr>
          <p:cNvSpPr>
            <a:spLocks noGrp="1"/>
          </p:cNvSpPr>
          <p:nvPr>
            <p:ph sz="half" idx="13"/>
          </p:nvPr>
        </p:nvSpPr>
        <p:spPr>
          <a:xfrm>
            <a:off x="6428510" y="1482725"/>
            <a:ext cx="3454399" cy="2987675"/>
          </a:xfrm>
          <a:prstGeom prst="rect">
            <a:avLst/>
          </a:prstGeom>
        </p:spPr>
        <p:txBody>
          <a:bodyPr/>
          <a:lstStyle/>
          <a:p>
            <a:pPr lvl="0"/>
            <a:endParaRPr lang="en-ZA" dirty="0"/>
          </a:p>
        </p:txBody>
      </p:sp>
    </p:spTree>
    <p:extLst>
      <p:ext uri="{BB962C8B-B14F-4D97-AF65-F5344CB8AC3E}">
        <p14:creationId xmlns:p14="http://schemas.microsoft.com/office/powerpoint/2010/main" val="163161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tting specific practices">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EA163C8E-F7F0-D16D-AA41-EF3EF054AD4A}"/>
              </a:ext>
            </a:extLst>
          </p:cNvPr>
          <p:cNvSpPr/>
          <p:nvPr userDrawn="1"/>
        </p:nvSpPr>
        <p:spPr>
          <a:xfrm>
            <a:off x="721451" y="139484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2" name="Title 1">
            <a:extLst>
              <a:ext uri="{FF2B5EF4-FFF2-40B4-BE49-F238E27FC236}">
                <a16:creationId xmlns:a16="http://schemas.microsoft.com/office/drawing/2014/main" id="{498E099A-C74E-0248-52EC-E65839EE30E2}"/>
              </a:ext>
            </a:extLst>
          </p:cNvPr>
          <p:cNvSpPr>
            <a:spLocks noGrp="1"/>
          </p:cNvSpPr>
          <p:nvPr>
            <p:ph type="title" hasCustomPrompt="1"/>
          </p:nvPr>
        </p:nvSpPr>
        <p:spPr>
          <a:xfrm>
            <a:off x="695325" y="188913"/>
            <a:ext cx="6982732" cy="1116012"/>
          </a:xfrm>
        </p:spPr>
        <p:txBody>
          <a:bodyPr anchor="ctr"/>
          <a:lstStyle>
            <a:lvl1pPr>
              <a:defRPr/>
            </a:lvl1pPr>
          </a:lstStyle>
          <a:p>
            <a:r>
              <a:rPr lang="en-ZA" dirty="0"/>
              <a:t>Consider your setting</a:t>
            </a:r>
          </a:p>
        </p:txBody>
      </p:sp>
      <p:pic>
        <p:nvPicPr>
          <p:cNvPr id="7" name="Picture 6">
            <a:extLst>
              <a:ext uri="{FF2B5EF4-FFF2-40B4-BE49-F238E27FC236}">
                <a16:creationId xmlns:a16="http://schemas.microsoft.com/office/drawing/2014/main" id="{28D9A3E1-92BE-90C9-32D4-B50D257C6692}"/>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8106187" y="193751"/>
            <a:ext cx="1058027" cy="1048697"/>
          </a:xfrm>
          <a:prstGeom prst="rect">
            <a:avLst/>
          </a:prstGeom>
        </p:spPr>
      </p:pic>
      <p:sp>
        <p:nvSpPr>
          <p:cNvPr id="50" name="Rectangle 49">
            <a:extLst>
              <a:ext uri="{FF2B5EF4-FFF2-40B4-BE49-F238E27FC236}">
                <a16:creationId xmlns:a16="http://schemas.microsoft.com/office/drawing/2014/main" id="{39FE8677-9AB2-6643-F25C-4E9AFE1A4C42}"/>
              </a:ext>
            </a:extLst>
          </p:cNvPr>
          <p:cNvSpPr/>
          <p:nvPr userDrawn="1"/>
        </p:nvSpPr>
        <p:spPr>
          <a:xfrm>
            <a:off x="721451" y="2362639"/>
            <a:ext cx="10630762" cy="1182279"/>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1" name="Text Placeholder 19">
            <a:extLst>
              <a:ext uri="{FF2B5EF4-FFF2-40B4-BE49-F238E27FC236}">
                <a16:creationId xmlns:a16="http://schemas.microsoft.com/office/drawing/2014/main" id="{C08D669C-CACF-F66A-C5C5-985838C7D5CC}"/>
              </a:ext>
            </a:extLst>
          </p:cNvPr>
          <p:cNvSpPr>
            <a:spLocks noGrp="1"/>
          </p:cNvSpPr>
          <p:nvPr>
            <p:ph type="body" sz="quarter" idx="25" hasCustomPrompt="1"/>
          </p:nvPr>
        </p:nvSpPr>
        <p:spPr>
          <a:xfrm>
            <a:off x="1841500" y="2455732"/>
            <a:ext cx="9424448" cy="936786"/>
          </a:xfrm>
        </p:spPr>
        <p:txBody>
          <a:bodyPr anchor="ctr">
            <a:noAutofit/>
          </a:bodyPr>
          <a:lstStyle>
            <a:lvl1pPr marL="0" indent="0">
              <a:lnSpc>
                <a:spcPct val="100000"/>
              </a:lnSpc>
              <a:buFontTx/>
              <a:buNone/>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52" name="Oval 51">
            <a:extLst>
              <a:ext uri="{FF2B5EF4-FFF2-40B4-BE49-F238E27FC236}">
                <a16:creationId xmlns:a16="http://schemas.microsoft.com/office/drawing/2014/main" id="{34B28EBD-E152-11A3-5A1E-9D5D756087AA}"/>
              </a:ext>
            </a:extLst>
          </p:cNvPr>
          <p:cNvSpPr/>
          <p:nvPr userDrawn="1"/>
        </p:nvSpPr>
        <p:spPr>
          <a:xfrm>
            <a:off x="905032" y="2553252"/>
            <a:ext cx="752888" cy="7249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3" name="Text Placeholder 26">
            <a:extLst>
              <a:ext uri="{FF2B5EF4-FFF2-40B4-BE49-F238E27FC236}">
                <a16:creationId xmlns:a16="http://schemas.microsoft.com/office/drawing/2014/main" id="{8BB8D784-EE70-5DE1-D31D-160BBAB75E95}"/>
              </a:ext>
            </a:extLst>
          </p:cNvPr>
          <p:cNvSpPr>
            <a:spLocks noGrp="1"/>
          </p:cNvSpPr>
          <p:nvPr>
            <p:ph type="body" sz="quarter" idx="26" hasCustomPrompt="1"/>
          </p:nvPr>
        </p:nvSpPr>
        <p:spPr>
          <a:xfrm>
            <a:off x="1069825" y="2735910"/>
            <a:ext cx="423303" cy="359651"/>
          </a:xfrm>
        </p:spPr>
        <p:txBody>
          <a:bodyPr lIns="0" tIns="0" rIns="0" bIns="0" anchor="ctr" anchorCtr="0">
            <a:noAutofit/>
          </a:bodyPr>
          <a:lstStyle>
            <a:lvl1pPr marL="0" indent="0" algn="ctr">
              <a:buFontTx/>
              <a:buNone/>
              <a:defRPr sz="2400"/>
            </a:lvl1pPr>
          </a:lstStyle>
          <a:p>
            <a:pPr lvl="0"/>
            <a:r>
              <a:rPr lang="en-US" dirty="0"/>
              <a:t>1</a:t>
            </a:r>
            <a:endParaRPr lang="en-ZA" dirty="0"/>
          </a:p>
        </p:txBody>
      </p:sp>
      <p:sp>
        <p:nvSpPr>
          <p:cNvPr id="5" name="TextBox 4">
            <a:extLst>
              <a:ext uri="{FF2B5EF4-FFF2-40B4-BE49-F238E27FC236}">
                <a16:creationId xmlns:a16="http://schemas.microsoft.com/office/drawing/2014/main" id="{321243D5-0887-87C1-9809-C9FA3553AE49}"/>
              </a:ext>
            </a:extLst>
          </p:cNvPr>
          <p:cNvSpPr txBox="1"/>
          <p:nvPr userDrawn="1"/>
        </p:nvSpPr>
        <p:spPr>
          <a:xfrm>
            <a:off x="839787" y="1498600"/>
            <a:ext cx="10426161"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043673"/>
                </a:solidFill>
                <a:effectLst/>
                <a:uLnTx/>
                <a:uFillTx/>
                <a:latin typeface="Calibri"/>
                <a:ea typeface="+mn-ea"/>
                <a:cs typeface="+mn-cs"/>
              </a:rPr>
              <a:t>Turn to someone sitting close to you and share what it is like in your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3383945D-352C-93A4-F1F0-72EB312C0CCD}"/>
              </a:ext>
            </a:extLst>
          </p:cNvPr>
          <p:cNvSpPr/>
          <p:nvPr userDrawn="1"/>
        </p:nvSpPr>
        <p:spPr>
          <a:xfrm>
            <a:off x="721451" y="3679351"/>
            <a:ext cx="10630762" cy="1182279"/>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4" name="Text Placeholder 19">
            <a:extLst>
              <a:ext uri="{FF2B5EF4-FFF2-40B4-BE49-F238E27FC236}">
                <a16:creationId xmlns:a16="http://schemas.microsoft.com/office/drawing/2014/main" id="{C6C2E594-F926-D493-F441-AAFF9D9D3955}"/>
              </a:ext>
            </a:extLst>
          </p:cNvPr>
          <p:cNvSpPr>
            <a:spLocks noGrp="1"/>
          </p:cNvSpPr>
          <p:nvPr>
            <p:ph type="body" sz="quarter" idx="27" hasCustomPrompt="1"/>
          </p:nvPr>
        </p:nvSpPr>
        <p:spPr>
          <a:xfrm>
            <a:off x="1841500" y="3772444"/>
            <a:ext cx="9424448" cy="936786"/>
          </a:xfrm>
        </p:spPr>
        <p:txBody>
          <a:bodyPr anchor="ctr">
            <a:noAutofit/>
          </a:bodyPr>
          <a:lstStyle>
            <a:lvl1pPr marL="0" indent="0">
              <a:lnSpc>
                <a:spcPct val="100000"/>
              </a:lnSpc>
              <a:buFontTx/>
              <a:buNone/>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6" name="Oval 5">
            <a:extLst>
              <a:ext uri="{FF2B5EF4-FFF2-40B4-BE49-F238E27FC236}">
                <a16:creationId xmlns:a16="http://schemas.microsoft.com/office/drawing/2014/main" id="{D36B1C18-8DB4-1B86-987B-12C1F5FD3D59}"/>
              </a:ext>
            </a:extLst>
          </p:cNvPr>
          <p:cNvSpPr/>
          <p:nvPr userDrawn="1"/>
        </p:nvSpPr>
        <p:spPr>
          <a:xfrm>
            <a:off x="905032" y="3869964"/>
            <a:ext cx="752888" cy="7249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8" name="Text Placeholder 26">
            <a:extLst>
              <a:ext uri="{FF2B5EF4-FFF2-40B4-BE49-F238E27FC236}">
                <a16:creationId xmlns:a16="http://schemas.microsoft.com/office/drawing/2014/main" id="{733BFF02-5545-B63E-0C75-8D38E99E516C}"/>
              </a:ext>
            </a:extLst>
          </p:cNvPr>
          <p:cNvSpPr>
            <a:spLocks noGrp="1"/>
          </p:cNvSpPr>
          <p:nvPr>
            <p:ph type="body" sz="quarter" idx="28" hasCustomPrompt="1"/>
          </p:nvPr>
        </p:nvSpPr>
        <p:spPr>
          <a:xfrm>
            <a:off x="1069825" y="4052622"/>
            <a:ext cx="423303" cy="359651"/>
          </a:xfrm>
        </p:spPr>
        <p:txBody>
          <a:bodyPr lIns="0" tIns="0" rIns="0" bIns="0" anchor="ctr" anchorCtr="0">
            <a:noAutofit/>
          </a:bodyPr>
          <a:lstStyle>
            <a:lvl1pPr marL="0" indent="0" algn="ctr">
              <a:buFontTx/>
              <a:buNone/>
              <a:defRPr sz="2400"/>
            </a:lvl1pPr>
          </a:lstStyle>
          <a:p>
            <a:pPr lvl="0"/>
            <a:r>
              <a:rPr lang="en-ZA" dirty="0"/>
              <a:t>2</a:t>
            </a:r>
          </a:p>
        </p:txBody>
      </p:sp>
      <p:sp>
        <p:nvSpPr>
          <p:cNvPr id="9" name="Rectangle 8">
            <a:extLst>
              <a:ext uri="{FF2B5EF4-FFF2-40B4-BE49-F238E27FC236}">
                <a16:creationId xmlns:a16="http://schemas.microsoft.com/office/drawing/2014/main" id="{52BC6EC4-3347-1078-16AA-BB9E511382C2}"/>
              </a:ext>
            </a:extLst>
          </p:cNvPr>
          <p:cNvSpPr/>
          <p:nvPr userDrawn="1"/>
        </p:nvSpPr>
        <p:spPr>
          <a:xfrm>
            <a:off x="721451" y="5037546"/>
            <a:ext cx="10630762" cy="1182279"/>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10" name="Text Placeholder 19">
            <a:extLst>
              <a:ext uri="{FF2B5EF4-FFF2-40B4-BE49-F238E27FC236}">
                <a16:creationId xmlns:a16="http://schemas.microsoft.com/office/drawing/2014/main" id="{0F807EF3-2DDA-E0EF-2E08-C2401618892D}"/>
              </a:ext>
            </a:extLst>
          </p:cNvPr>
          <p:cNvSpPr>
            <a:spLocks noGrp="1"/>
          </p:cNvSpPr>
          <p:nvPr>
            <p:ph type="body" sz="quarter" idx="29" hasCustomPrompt="1"/>
          </p:nvPr>
        </p:nvSpPr>
        <p:spPr>
          <a:xfrm>
            <a:off x="1841500" y="5130639"/>
            <a:ext cx="9424448" cy="936786"/>
          </a:xfrm>
        </p:spPr>
        <p:txBody>
          <a:bodyPr anchor="ctr">
            <a:noAutofit/>
          </a:bodyPr>
          <a:lstStyle>
            <a:lvl1pPr marL="0" indent="0">
              <a:lnSpc>
                <a:spcPct val="100000"/>
              </a:lnSpc>
              <a:buFontTx/>
              <a:buNone/>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11" name="Oval 10">
            <a:extLst>
              <a:ext uri="{FF2B5EF4-FFF2-40B4-BE49-F238E27FC236}">
                <a16:creationId xmlns:a16="http://schemas.microsoft.com/office/drawing/2014/main" id="{4EF0E09E-1602-CBD1-F802-8B8F8FC1FD43}"/>
              </a:ext>
            </a:extLst>
          </p:cNvPr>
          <p:cNvSpPr/>
          <p:nvPr userDrawn="1"/>
        </p:nvSpPr>
        <p:spPr>
          <a:xfrm>
            <a:off x="905032" y="5228159"/>
            <a:ext cx="752888" cy="7249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12" name="Text Placeholder 26">
            <a:extLst>
              <a:ext uri="{FF2B5EF4-FFF2-40B4-BE49-F238E27FC236}">
                <a16:creationId xmlns:a16="http://schemas.microsoft.com/office/drawing/2014/main" id="{C7B67CBB-D405-1BBB-E71D-8593A0797357}"/>
              </a:ext>
            </a:extLst>
          </p:cNvPr>
          <p:cNvSpPr>
            <a:spLocks noGrp="1"/>
          </p:cNvSpPr>
          <p:nvPr>
            <p:ph type="body" sz="quarter" idx="30" hasCustomPrompt="1"/>
          </p:nvPr>
        </p:nvSpPr>
        <p:spPr>
          <a:xfrm>
            <a:off x="1069825" y="5410817"/>
            <a:ext cx="423303" cy="359651"/>
          </a:xfrm>
        </p:spPr>
        <p:txBody>
          <a:bodyPr lIns="0" tIns="0" rIns="0" bIns="0" anchor="ctr" anchorCtr="0">
            <a:noAutofit/>
          </a:bodyPr>
          <a:lstStyle>
            <a:lvl1pPr marL="0" indent="0" algn="ctr">
              <a:buFontTx/>
              <a:buNone/>
              <a:defRPr sz="2400"/>
            </a:lvl1pPr>
          </a:lstStyle>
          <a:p>
            <a:pPr lvl="0"/>
            <a:r>
              <a:rPr lang="en-US" dirty="0"/>
              <a:t>3</a:t>
            </a:r>
            <a:endParaRPr lang="en-ZA" dirty="0"/>
          </a:p>
        </p:txBody>
      </p:sp>
      <p:pic>
        <p:nvPicPr>
          <p:cNvPr id="16" name="Picture 15">
            <a:extLst>
              <a:ext uri="{FF2B5EF4-FFF2-40B4-BE49-F238E27FC236}">
                <a16:creationId xmlns:a16="http://schemas.microsoft.com/office/drawing/2014/main" id="{51F8A3EF-6A35-3624-EA9F-6F1E95ED9670}"/>
              </a:ext>
            </a:extLst>
          </p:cNvPr>
          <p:cNvPicPr>
            <a:picLocks noChangeAspect="1"/>
          </p:cNvPicPr>
          <p:nvPr userDrawn="1"/>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9942391" y="182949"/>
            <a:ext cx="1409822" cy="1131668"/>
          </a:xfrm>
          <a:prstGeom prst="rect">
            <a:avLst/>
          </a:prstGeom>
        </p:spPr>
      </p:pic>
    </p:spTree>
    <p:extLst>
      <p:ext uri="{BB962C8B-B14F-4D97-AF65-F5344CB8AC3E}">
        <p14:creationId xmlns:p14="http://schemas.microsoft.com/office/powerpoint/2010/main" val="34700878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s or Xrays x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941170-EBB0-0B96-7EAB-34E9ED79C92A}"/>
              </a:ext>
            </a:extLst>
          </p:cNvPr>
          <p:cNvSpPr/>
          <p:nvPr userDrawn="1"/>
        </p:nvSpPr>
        <p:spPr>
          <a:xfrm>
            <a:off x="698620" y="1376363"/>
            <a:ext cx="3399446" cy="3205163"/>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1ACF8103-D262-2B3B-536A-6B4D40BEA22B}"/>
              </a:ext>
            </a:extLst>
          </p:cNvPr>
          <p:cNvSpPr>
            <a:spLocks noGrp="1"/>
          </p:cNvSpPr>
          <p:nvPr>
            <p:ph type="title" hasCustomPrompt="1"/>
          </p:nvPr>
        </p:nvSpPr>
        <p:spPr>
          <a:xfrm>
            <a:off x="695325" y="188913"/>
            <a:ext cx="10656888" cy="1116013"/>
          </a:xfrm>
        </p:spPr>
        <p:txBody>
          <a:bodyPr/>
          <a:lstStyle>
            <a:lvl1pPr>
              <a:defRPr/>
            </a:lvl1pPr>
          </a:lstStyle>
          <a:p>
            <a:r>
              <a:rPr lang="en-US" dirty="0"/>
              <a:t>Images or </a:t>
            </a:r>
            <a:r>
              <a:rPr lang="en-US" dirty="0" err="1"/>
              <a:t>xrays</a:t>
            </a:r>
            <a:r>
              <a:rPr lang="en-US" dirty="0"/>
              <a:t> and captions</a:t>
            </a:r>
            <a:endParaRPr lang="en-ZA" dirty="0"/>
          </a:p>
        </p:txBody>
      </p:sp>
      <p:sp>
        <p:nvSpPr>
          <p:cNvPr id="3" name="Text Placeholder 2">
            <a:extLst>
              <a:ext uri="{FF2B5EF4-FFF2-40B4-BE49-F238E27FC236}">
                <a16:creationId xmlns:a16="http://schemas.microsoft.com/office/drawing/2014/main" id="{FD5C9C2A-99E9-8822-21AE-9D7F4750D374}"/>
              </a:ext>
            </a:extLst>
          </p:cNvPr>
          <p:cNvSpPr>
            <a:spLocks noGrp="1"/>
          </p:cNvSpPr>
          <p:nvPr>
            <p:ph type="body" idx="1"/>
          </p:nvPr>
        </p:nvSpPr>
        <p:spPr>
          <a:xfrm>
            <a:off x="695325" y="4743305"/>
            <a:ext cx="3399446" cy="823912"/>
          </a:xfrm>
          <a:prstGeom prst="rect">
            <a:avLst/>
          </a:prstGeo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F88F48D-4B38-1F11-F584-BACE5BD8BC33}"/>
              </a:ext>
            </a:extLst>
          </p:cNvPr>
          <p:cNvSpPr>
            <a:spLocks noGrp="1"/>
          </p:cNvSpPr>
          <p:nvPr>
            <p:ph sz="half" idx="2"/>
          </p:nvPr>
        </p:nvSpPr>
        <p:spPr>
          <a:xfrm>
            <a:off x="832691" y="1461943"/>
            <a:ext cx="3124717" cy="2987675"/>
          </a:xfrm>
          <a:prstGeom prst="rect">
            <a:avLst/>
          </a:prstGeom>
        </p:spPr>
        <p:txBody>
          <a:bodyPr/>
          <a:lstStyle/>
          <a:p>
            <a:pPr lvl="0"/>
            <a:endParaRPr lang="en-ZA" dirty="0"/>
          </a:p>
        </p:txBody>
      </p:sp>
      <p:sp>
        <p:nvSpPr>
          <p:cNvPr id="18" name="Rectangle 17">
            <a:extLst>
              <a:ext uri="{FF2B5EF4-FFF2-40B4-BE49-F238E27FC236}">
                <a16:creationId xmlns:a16="http://schemas.microsoft.com/office/drawing/2014/main" id="{93F465C3-6D85-4A4D-498B-0E2B2B815D39}"/>
              </a:ext>
            </a:extLst>
          </p:cNvPr>
          <p:cNvSpPr/>
          <p:nvPr userDrawn="1"/>
        </p:nvSpPr>
        <p:spPr>
          <a:xfrm>
            <a:off x="7959605" y="1376363"/>
            <a:ext cx="3399446" cy="3205163"/>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9" name="Text Placeholder 2">
            <a:extLst>
              <a:ext uri="{FF2B5EF4-FFF2-40B4-BE49-F238E27FC236}">
                <a16:creationId xmlns:a16="http://schemas.microsoft.com/office/drawing/2014/main" id="{3B99BD6E-9DAC-95B8-575B-6F8D597D40D2}"/>
              </a:ext>
            </a:extLst>
          </p:cNvPr>
          <p:cNvSpPr>
            <a:spLocks noGrp="1"/>
          </p:cNvSpPr>
          <p:nvPr>
            <p:ph type="body" idx="10"/>
          </p:nvPr>
        </p:nvSpPr>
        <p:spPr>
          <a:xfrm>
            <a:off x="7956310" y="4743305"/>
            <a:ext cx="3399446" cy="823912"/>
          </a:xfrm>
          <a:prstGeom prst="rect">
            <a:avLst/>
          </a:prstGeo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3">
            <a:extLst>
              <a:ext uri="{FF2B5EF4-FFF2-40B4-BE49-F238E27FC236}">
                <a16:creationId xmlns:a16="http://schemas.microsoft.com/office/drawing/2014/main" id="{452A05F3-FCF7-B594-F5BE-D2415C35BA53}"/>
              </a:ext>
            </a:extLst>
          </p:cNvPr>
          <p:cNvSpPr>
            <a:spLocks noGrp="1"/>
          </p:cNvSpPr>
          <p:nvPr>
            <p:ph sz="half" idx="11"/>
          </p:nvPr>
        </p:nvSpPr>
        <p:spPr>
          <a:xfrm>
            <a:off x="8093676" y="1461943"/>
            <a:ext cx="3124717" cy="2987675"/>
          </a:xfrm>
          <a:prstGeom prst="rect">
            <a:avLst/>
          </a:prstGeom>
        </p:spPr>
        <p:txBody>
          <a:bodyPr/>
          <a:lstStyle/>
          <a:p>
            <a:pPr lvl="0"/>
            <a:endParaRPr lang="en-ZA" dirty="0"/>
          </a:p>
        </p:txBody>
      </p:sp>
      <p:sp>
        <p:nvSpPr>
          <p:cNvPr id="21" name="Rectangle 20">
            <a:extLst>
              <a:ext uri="{FF2B5EF4-FFF2-40B4-BE49-F238E27FC236}">
                <a16:creationId xmlns:a16="http://schemas.microsoft.com/office/drawing/2014/main" id="{2A450F02-04B3-F107-F293-282E56AA307D}"/>
              </a:ext>
            </a:extLst>
          </p:cNvPr>
          <p:cNvSpPr/>
          <p:nvPr userDrawn="1"/>
        </p:nvSpPr>
        <p:spPr>
          <a:xfrm>
            <a:off x="4315006" y="1376363"/>
            <a:ext cx="3399446" cy="3205163"/>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22" name="Text Placeholder 2">
            <a:extLst>
              <a:ext uri="{FF2B5EF4-FFF2-40B4-BE49-F238E27FC236}">
                <a16:creationId xmlns:a16="http://schemas.microsoft.com/office/drawing/2014/main" id="{DDC52DFB-3754-DD41-0EB4-A4BD9FD02B70}"/>
              </a:ext>
            </a:extLst>
          </p:cNvPr>
          <p:cNvSpPr>
            <a:spLocks noGrp="1"/>
          </p:cNvSpPr>
          <p:nvPr>
            <p:ph type="body" idx="12"/>
          </p:nvPr>
        </p:nvSpPr>
        <p:spPr>
          <a:xfrm>
            <a:off x="4311711" y="4743305"/>
            <a:ext cx="3399446" cy="823912"/>
          </a:xfrm>
          <a:prstGeom prst="rect">
            <a:avLst/>
          </a:prstGeo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a:extLst>
              <a:ext uri="{FF2B5EF4-FFF2-40B4-BE49-F238E27FC236}">
                <a16:creationId xmlns:a16="http://schemas.microsoft.com/office/drawing/2014/main" id="{9ED3AB83-DA6D-6017-7671-891BF8899440}"/>
              </a:ext>
            </a:extLst>
          </p:cNvPr>
          <p:cNvSpPr>
            <a:spLocks noGrp="1"/>
          </p:cNvSpPr>
          <p:nvPr>
            <p:ph sz="half" idx="13"/>
          </p:nvPr>
        </p:nvSpPr>
        <p:spPr>
          <a:xfrm>
            <a:off x="4449077" y="1461943"/>
            <a:ext cx="3124717" cy="2987675"/>
          </a:xfrm>
          <a:prstGeom prst="rect">
            <a:avLst/>
          </a:prstGeom>
        </p:spPr>
        <p:txBody>
          <a:bodyPr/>
          <a:lstStyle/>
          <a:p>
            <a:pPr lvl="0"/>
            <a:endParaRPr lang="en-ZA" dirty="0"/>
          </a:p>
        </p:txBody>
      </p:sp>
    </p:spTree>
    <p:extLst>
      <p:ext uri="{BB962C8B-B14F-4D97-AF65-F5344CB8AC3E}">
        <p14:creationId xmlns:p14="http://schemas.microsoft.com/office/powerpoint/2010/main" val="16793878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24B1-8D8E-553E-B402-69D7D54E132B}"/>
              </a:ext>
            </a:extLst>
          </p:cNvPr>
          <p:cNvSpPr>
            <a:spLocks noGrp="1"/>
          </p:cNvSpPr>
          <p:nvPr>
            <p:ph type="title" hasCustomPrompt="1"/>
          </p:nvPr>
        </p:nvSpPr>
        <p:spPr>
          <a:xfrm>
            <a:off x="695325" y="188913"/>
            <a:ext cx="10656888" cy="1116012"/>
          </a:xfrm>
        </p:spPr>
        <p:txBody>
          <a:bodyPr/>
          <a:lstStyle>
            <a:lvl1pPr>
              <a:defRPr/>
            </a:lvl1pPr>
          </a:lstStyle>
          <a:p>
            <a:r>
              <a:rPr lang="en-US" dirty="0"/>
              <a:t>Table heading </a:t>
            </a:r>
            <a:endParaRPr lang="en-ZA" dirty="0"/>
          </a:p>
        </p:txBody>
      </p:sp>
      <p:sp>
        <p:nvSpPr>
          <p:cNvPr id="4" name="Table Placeholder 3">
            <a:extLst>
              <a:ext uri="{FF2B5EF4-FFF2-40B4-BE49-F238E27FC236}">
                <a16:creationId xmlns:a16="http://schemas.microsoft.com/office/drawing/2014/main" id="{FF3E83C3-C902-C7F1-B628-B69015E38EE4}"/>
              </a:ext>
            </a:extLst>
          </p:cNvPr>
          <p:cNvSpPr>
            <a:spLocks noGrp="1"/>
          </p:cNvSpPr>
          <p:nvPr>
            <p:ph type="tbl" sz="quarter" idx="10"/>
          </p:nvPr>
        </p:nvSpPr>
        <p:spPr>
          <a:xfrm>
            <a:off x="695325" y="2233245"/>
            <a:ext cx="10656888" cy="3643679"/>
          </a:xfrm>
        </p:spPr>
        <p:txBody>
          <a:bodyPr/>
          <a:lstStyle/>
          <a:p>
            <a:endParaRPr lang="en-ZA" dirty="0"/>
          </a:p>
        </p:txBody>
      </p:sp>
      <p:sp>
        <p:nvSpPr>
          <p:cNvPr id="6" name="Text Placeholder 5">
            <a:extLst>
              <a:ext uri="{FF2B5EF4-FFF2-40B4-BE49-F238E27FC236}">
                <a16:creationId xmlns:a16="http://schemas.microsoft.com/office/drawing/2014/main" id="{E0959375-3D9E-EA1C-4E8A-82E055181ECB}"/>
              </a:ext>
            </a:extLst>
          </p:cNvPr>
          <p:cNvSpPr>
            <a:spLocks noGrp="1"/>
          </p:cNvSpPr>
          <p:nvPr>
            <p:ph type="body" sz="quarter" idx="11" hasCustomPrompt="1"/>
          </p:nvPr>
        </p:nvSpPr>
        <p:spPr>
          <a:xfrm>
            <a:off x="695325" y="1376363"/>
            <a:ext cx="10656888" cy="698622"/>
          </a:xfrm>
        </p:spPr>
        <p:txBody>
          <a:bodyPr>
            <a:normAutofit/>
          </a:bodyPr>
          <a:lstStyle>
            <a:lvl1pPr marL="0" indent="0">
              <a:buNone/>
              <a:defRPr sz="2000"/>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 Click to edit Master text styles</a:t>
            </a:r>
            <a:endParaRPr lang="en-ZA" dirty="0"/>
          </a:p>
          <a:p>
            <a:pPr lvl="0"/>
            <a:endParaRPr lang="en-ZA" dirty="0"/>
          </a:p>
        </p:txBody>
      </p:sp>
    </p:spTree>
    <p:extLst>
      <p:ext uri="{BB962C8B-B14F-4D97-AF65-F5344CB8AC3E}">
        <p14:creationId xmlns:p14="http://schemas.microsoft.com/office/powerpoint/2010/main" val="32991445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0C57-4FAD-9D2C-F1B9-F9040204FC31}"/>
              </a:ext>
            </a:extLst>
          </p:cNvPr>
          <p:cNvSpPr>
            <a:spLocks noGrp="1"/>
          </p:cNvSpPr>
          <p:nvPr>
            <p:ph type="title" hasCustomPrompt="1"/>
          </p:nvPr>
        </p:nvSpPr>
        <p:spPr/>
        <p:txBody>
          <a:bodyPr/>
          <a:lstStyle>
            <a:lvl1pPr>
              <a:defRPr/>
            </a:lvl1pPr>
          </a:lstStyle>
          <a:p>
            <a:r>
              <a:rPr lang="en-US" dirty="0"/>
              <a:t>Practical exercise – case study</a:t>
            </a:r>
            <a:endParaRPr lang="en-ZA" dirty="0"/>
          </a:p>
        </p:txBody>
      </p:sp>
      <p:sp>
        <p:nvSpPr>
          <p:cNvPr id="6" name="Text Placeholder 5">
            <a:extLst>
              <a:ext uri="{FF2B5EF4-FFF2-40B4-BE49-F238E27FC236}">
                <a16:creationId xmlns:a16="http://schemas.microsoft.com/office/drawing/2014/main" id="{134B04F1-B7CB-95C9-62F0-A7EACCE7DC49}"/>
              </a:ext>
            </a:extLst>
          </p:cNvPr>
          <p:cNvSpPr>
            <a:spLocks noGrp="1"/>
          </p:cNvSpPr>
          <p:nvPr>
            <p:ph type="body" sz="quarter" idx="10"/>
          </p:nvPr>
        </p:nvSpPr>
        <p:spPr>
          <a:xfrm>
            <a:off x="5270500" y="1376363"/>
            <a:ext cx="6081713" cy="4500562"/>
          </a:xfrm>
        </p:spPr>
        <p:txBody>
          <a:bodyPr/>
          <a:lstStyle>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Picture Placeholder 7">
            <a:extLst>
              <a:ext uri="{FF2B5EF4-FFF2-40B4-BE49-F238E27FC236}">
                <a16:creationId xmlns:a16="http://schemas.microsoft.com/office/drawing/2014/main" id="{546D31A8-D67D-C220-8AEE-4BBA7D4FA37C}"/>
              </a:ext>
            </a:extLst>
          </p:cNvPr>
          <p:cNvSpPr>
            <a:spLocks noGrp="1"/>
          </p:cNvSpPr>
          <p:nvPr>
            <p:ph type="pic" sz="quarter" idx="11"/>
          </p:nvPr>
        </p:nvSpPr>
        <p:spPr>
          <a:xfrm>
            <a:off x="695325" y="1392238"/>
            <a:ext cx="4394200" cy="4484687"/>
          </a:xfrm>
        </p:spPr>
        <p:txBody>
          <a:bodyPr/>
          <a:lstStyle/>
          <a:p>
            <a:endParaRPr lang="en-ZA"/>
          </a:p>
        </p:txBody>
      </p:sp>
      <p:pic>
        <p:nvPicPr>
          <p:cNvPr id="5" name="Picture Placeholder 8" descr="Medical outline">
            <a:extLst>
              <a:ext uri="{FF2B5EF4-FFF2-40B4-BE49-F238E27FC236}">
                <a16:creationId xmlns:a16="http://schemas.microsoft.com/office/drawing/2014/main" id="{0B8EA750-5CE6-4048-B4B0-5EE2975E5E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09" r="1009"/>
          <a:stretch>
            <a:fillRect/>
          </a:stretch>
        </p:blipFill>
        <p:spPr>
          <a:xfrm>
            <a:off x="10209320" y="188914"/>
            <a:ext cx="1093493" cy="1116011"/>
          </a:xfrm>
          <a:prstGeom prst="rect">
            <a:avLst/>
          </a:prstGeom>
        </p:spPr>
      </p:pic>
    </p:spTree>
    <p:extLst>
      <p:ext uri="{BB962C8B-B14F-4D97-AF65-F5344CB8AC3E}">
        <p14:creationId xmlns:p14="http://schemas.microsoft.com/office/powerpoint/2010/main" val="707598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view (te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lstStyle>
            <a:lvl1pPr>
              <a:defRPr/>
            </a:lvl1pPr>
          </a:lstStyle>
          <a:p>
            <a:r>
              <a:rPr lang="en-US" dirty="0"/>
              <a:t>Activity – review (test)</a:t>
            </a:r>
            <a:endParaRPr lang="en-ZA" dirty="0"/>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228B9AA5-92AE-B03A-3D1A-4BE70C3D73A7}"/>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GlowEdges/>
                    </a14:imgEffect>
                  </a14:imgLayer>
                </a14:imgProps>
              </a:ext>
            </a:extLst>
          </a:blip>
          <a:stretch>
            <a:fillRect/>
          </a:stretch>
        </p:blipFill>
        <p:spPr>
          <a:xfrm>
            <a:off x="10236201" y="175524"/>
            <a:ext cx="1116012" cy="1116012"/>
          </a:xfrm>
          <a:prstGeom prst="rect">
            <a:avLst/>
          </a:prstGeom>
        </p:spPr>
      </p:pic>
    </p:spTree>
    <p:extLst>
      <p:ext uri="{BB962C8B-B14F-4D97-AF65-F5344CB8AC3E}">
        <p14:creationId xmlns:p14="http://schemas.microsoft.com/office/powerpoint/2010/main" val="12634934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clusion -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16A8-C606-E608-0BD2-DF1942C93198}"/>
              </a:ext>
            </a:extLst>
          </p:cNvPr>
          <p:cNvSpPr>
            <a:spLocks noGrp="1"/>
          </p:cNvSpPr>
          <p:nvPr>
            <p:ph type="title" hasCustomPrompt="1"/>
          </p:nvPr>
        </p:nvSpPr>
        <p:spPr/>
        <p:txBody>
          <a:bodyPr/>
          <a:lstStyle>
            <a:lvl1pPr>
              <a:defRPr/>
            </a:lvl1pPr>
          </a:lstStyle>
          <a:p>
            <a:r>
              <a:rPr lang="en-US" dirty="0"/>
              <a:t>Conclusion - key learning points</a:t>
            </a:r>
            <a:endParaRPr lang="en-ZA" dirty="0"/>
          </a:p>
        </p:txBody>
      </p:sp>
      <p:sp>
        <p:nvSpPr>
          <p:cNvPr id="6" name="Text Placeholder 5">
            <a:extLst>
              <a:ext uri="{FF2B5EF4-FFF2-40B4-BE49-F238E27FC236}">
                <a16:creationId xmlns:a16="http://schemas.microsoft.com/office/drawing/2014/main" id="{781BFE8D-88C6-9873-FA7C-DFE7B6C26B1F}"/>
              </a:ext>
            </a:extLst>
          </p:cNvPr>
          <p:cNvSpPr>
            <a:spLocks noGrp="1"/>
          </p:cNvSpPr>
          <p:nvPr>
            <p:ph type="body" sz="quarter" idx="10"/>
          </p:nvPr>
        </p:nvSpPr>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descr="A blue key on a black background&#10;&#10;Description automatically generated">
            <a:extLst>
              <a:ext uri="{FF2B5EF4-FFF2-40B4-BE49-F238E27FC236}">
                <a16:creationId xmlns:a16="http://schemas.microsoft.com/office/drawing/2014/main" id="{8EBD6E50-B227-E5EA-E129-72F07C700A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3881" y="207759"/>
            <a:ext cx="1078320" cy="1078320"/>
          </a:xfrm>
          <a:prstGeom prst="rect">
            <a:avLst/>
          </a:prstGeom>
        </p:spPr>
      </p:pic>
    </p:spTree>
    <p:extLst>
      <p:ext uri="{BB962C8B-B14F-4D97-AF65-F5344CB8AC3E}">
        <p14:creationId xmlns:p14="http://schemas.microsoft.com/office/powerpoint/2010/main" val="13292439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ext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EADF-FFA9-F52D-CBB6-9CE472468312}"/>
              </a:ext>
            </a:extLst>
          </p:cNvPr>
          <p:cNvSpPr>
            <a:spLocks noGrp="1"/>
          </p:cNvSpPr>
          <p:nvPr>
            <p:ph type="title" hasCustomPrompt="1"/>
          </p:nvPr>
        </p:nvSpPr>
        <p:spPr/>
        <p:txBody>
          <a:bodyPr/>
          <a:lstStyle>
            <a:lvl1pPr>
              <a:defRPr/>
            </a:lvl1pPr>
          </a:lstStyle>
          <a:p>
            <a:r>
              <a:rPr lang="en-US" dirty="0"/>
              <a:t>Next up….</a:t>
            </a:r>
            <a:endParaRPr lang="en-ZA" dirty="0"/>
          </a:p>
        </p:txBody>
      </p:sp>
      <p:sp>
        <p:nvSpPr>
          <p:cNvPr id="9" name="Text Placeholder 8">
            <a:extLst>
              <a:ext uri="{FF2B5EF4-FFF2-40B4-BE49-F238E27FC236}">
                <a16:creationId xmlns:a16="http://schemas.microsoft.com/office/drawing/2014/main" id="{F90ABDEF-5D5C-46AD-5FC4-3B5DFC079698}"/>
              </a:ext>
            </a:extLst>
          </p:cNvPr>
          <p:cNvSpPr>
            <a:spLocks noGrp="1"/>
          </p:cNvSpPr>
          <p:nvPr>
            <p:ph type="body" sz="quarter" idx="12"/>
          </p:nvPr>
        </p:nvSpPr>
        <p:spPr>
          <a:xfrm>
            <a:off x="695325" y="1376363"/>
            <a:ext cx="10656888" cy="4500562"/>
          </a:xfrm>
          <a:prstGeom prst="rect">
            <a:avLst/>
          </a:prstGeom>
        </p:spPr>
        <p:txBody>
          <a:bodyPr/>
          <a:lstStyle>
            <a:lvl2pPr>
              <a:defRPr>
                <a:solidFill>
                  <a:srgbClr val="043673"/>
                </a:solidFill>
              </a:defRPr>
            </a:lvl2p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Click</a:t>
            </a:r>
            <a:r>
              <a:rPr kumimoji="0" lang="en-US" sz="2800" b="0" i="0" u="none" strike="noStrike" kern="1200" cap="none" spc="0" normalizeH="0" baseline="0" noProof="0" dirty="0">
                <a:ln>
                  <a:noFill/>
                </a:ln>
                <a:solidFill>
                  <a:srgbClr val="043673"/>
                </a:solidFill>
                <a:effectLst/>
                <a:uLnTx/>
                <a:uFillTx/>
                <a:latin typeface="Calibri"/>
                <a:ea typeface="+mn-ea"/>
                <a:cs typeface="+mn-cs"/>
              </a:rPr>
              <a:t> to edit Master text styles</a:t>
            </a:r>
          </a:p>
          <a:p>
            <a:pPr marL="361950" marR="0" lvl="1" indent="-180975" algn="l" defTabSz="914400" rtl="0" eaLnBrk="1" fontAlgn="auto" latinLnBrk="0" hangingPunct="1">
              <a:lnSpc>
                <a:spcPct val="100000"/>
              </a:lnSpc>
              <a:spcBef>
                <a:spcPts val="0"/>
              </a:spcBef>
              <a:spcAft>
                <a:spcPts val="0"/>
              </a:spcAft>
              <a:buClrTx/>
              <a:buSzTx/>
              <a:buFont typeface="Abadi" panose="020B0604020104020204" pitchFamily="34" charset="0"/>
              <a:buChar char="-"/>
              <a:tabLst/>
              <a:defRPr/>
            </a:pPr>
            <a:r>
              <a:rPr kumimoji="0" lang="en-US" sz="2400" b="0" i="0" u="none" strike="noStrike" kern="1200" cap="none" spc="0" normalizeH="0" baseline="0" noProof="0" dirty="0">
                <a:ln>
                  <a:noFill/>
                </a:ln>
                <a:solidFill>
                  <a:srgbClr val="043673"/>
                </a:solidFill>
                <a:effectLst/>
                <a:uLnTx/>
                <a:uFillTx/>
                <a:latin typeface="Calibri"/>
                <a:ea typeface="+mn-ea"/>
                <a:cs typeface="+mn-cs"/>
              </a:rPr>
              <a:t>Second level</a:t>
            </a:r>
          </a:p>
          <a:p>
            <a:pPr marL="534988" marR="0" lvl="2" indent="-17303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a:ln>
                  <a:noFill/>
                </a:ln>
                <a:solidFill>
                  <a:srgbClr val="043673"/>
                </a:solidFill>
                <a:effectLst/>
                <a:uLnTx/>
                <a:uFillTx/>
                <a:latin typeface="Calibri"/>
                <a:ea typeface="+mn-ea"/>
                <a:cs typeface="+mn-cs"/>
              </a:rPr>
              <a:t>Third</a:t>
            </a:r>
            <a:r>
              <a:rPr kumimoji="0" lang="en-US" sz="2000" b="0" i="0" u="none" strike="noStrike" kern="1200" cap="none" spc="0" normalizeH="0" baseline="0" noProof="0" dirty="0">
                <a:ln>
                  <a:noFill/>
                </a:ln>
                <a:solidFill>
                  <a:srgbClr val="043673"/>
                </a:solidFill>
                <a:effectLst/>
                <a:uLnTx/>
                <a:uFillTx/>
                <a:latin typeface="Calibri"/>
                <a:ea typeface="+mn-ea"/>
                <a:cs typeface="+mn-cs"/>
              </a:rPr>
              <a:t> level</a:t>
            </a:r>
          </a:p>
          <a:p>
            <a:pPr marL="715963" marR="0" lvl="3" indent="-1809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Fourth level</a:t>
            </a:r>
          </a:p>
          <a:p>
            <a:pPr marL="896938" marR="0" lvl="4"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43673"/>
                </a:solidFill>
                <a:effectLst/>
                <a:uLnTx/>
                <a:uFillTx/>
                <a:latin typeface="Calibri"/>
                <a:ea typeface="+mn-ea"/>
                <a:cs typeface="+mn-cs"/>
              </a:rPr>
              <a:t>Fifth level</a:t>
            </a:r>
            <a:endParaRPr kumimoji="0" lang="en-ZA" sz="16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6AF74F0-3035-DAEF-2FE6-2429D8997F58}"/>
              </a:ext>
            </a:extLst>
          </p:cNvPr>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36201" y="188913"/>
            <a:ext cx="1116012" cy="1116012"/>
          </a:xfrm>
          <a:prstGeom prst="rect">
            <a:avLst/>
          </a:prstGeom>
        </p:spPr>
      </p:pic>
    </p:spTree>
    <p:extLst>
      <p:ext uri="{BB962C8B-B14F-4D97-AF65-F5344CB8AC3E}">
        <p14:creationId xmlns:p14="http://schemas.microsoft.com/office/powerpoint/2010/main" val="33774262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B593-AA9E-0F3E-9859-003C1847E3E1}"/>
              </a:ext>
            </a:extLst>
          </p:cNvPr>
          <p:cNvSpPr>
            <a:spLocks noGrp="1"/>
          </p:cNvSpPr>
          <p:nvPr>
            <p:ph type="title" hasCustomPrompt="1"/>
          </p:nvPr>
        </p:nvSpPr>
        <p:spPr/>
        <p:txBody>
          <a:bodyPr/>
          <a:lstStyle>
            <a:lvl1pPr>
              <a:defRPr/>
            </a:lvl1pPr>
          </a:lstStyle>
          <a:p>
            <a:r>
              <a:rPr lang="en-US" dirty="0"/>
              <a:t>Title and blank slide</a:t>
            </a:r>
            <a:endParaRPr lang="en-ZA" dirty="0"/>
          </a:p>
        </p:txBody>
      </p:sp>
    </p:spTree>
    <p:extLst>
      <p:ext uri="{BB962C8B-B14F-4D97-AF65-F5344CB8AC3E}">
        <p14:creationId xmlns:p14="http://schemas.microsoft.com/office/powerpoint/2010/main" val="13838129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Blank without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27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tting specific practices">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39FE8677-9AB2-6643-F25C-4E9AFE1A4C42}"/>
              </a:ext>
            </a:extLst>
          </p:cNvPr>
          <p:cNvSpPr/>
          <p:nvPr userDrawn="1"/>
        </p:nvSpPr>
        <p:spPr>
          <a:xfrm>
            <a:off x="721451" y="2362639"/>
            <a:ext cx="10630762" cy="1182279"/>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51" name="Text Placeholder 19">
            <a:extLst>
              <a:ext uri="{FF2B5EF4-FFF2-40B4-BE49-F238E27FC236}">
                <a16:creationId xmlns:a16="http://schemas.microsoft.com/office/drawing/2014/main" id="{C08D669C-CACF-F66A-C5C5-985838C7D5CC}"/>
              </a:ext>
            </a:extLst>
          </p:cNvPr>
          <p:cNvSpPr>
            <a:spLocks noGrp="1"/>
          </p:cNvSpPr>
          <p:nvPr>
            <p:ph type="body" sz="quarter" idx="25" hasCustomPrompt="1"/>
          </p:nvPr>
        </p:nvSpPr>
        <p:spPr>
          <a:xfrm>
            <a:off x="1841500" y="2455732"/>
            <a:ext cx="9424448" cy="936786"/>
          </a:xfrm>
        </p:spPr>
        <p:txBody>
          <a:bodyPr anchor="ctr">
            <a:noAutofit/>
          </a:bodyPr>
          <a:lstStyle>
            <a:lvl1pPr marL="0" indent="0">
              <a:lnSpc>
                <a:spcPct val="100000"/>
              </a:lnSpc>
              <a:buFontTx/>
              <a:buNone/>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52" name="Oval 51">
            <a:extLst>
              <a:ext uri="{FF2B5EF4-FFF2-40B4-BE49-F238E27FC236}">
                <a16:creationId xmlns:a16="http://schemas.microsoft.com/office/drawing/2014/main" id="{34B28EBD-E152-11A3-5A1E-9D5D756087AA}"/>
              </a:ext>
            </a:extLst>
          </p:cNvPr>
          <p:cNvSpPr/>
          <p:nvPr userDrawn="1"/>
        </p:nvSpPr>
        <p:spPr>
          <a:xfrm>
            <a:off x="905032" y="2553252"/>
            <a:ext cx="752888" cy="7249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53" name="Text Placeholder 26">
            <a:extLst>
              <a:ext uri="{FF2B5EF4-FFF2-40B4-BE49-F238E27FC236}">
                <a16:creationId xmlns:a16="http://schemas.microsoft.com/office/drawing/2014/main" id="{8BB8D784-EE70-5DE1-D31D-160BBAB75E95}"/>
              </a:ext>
            </a:extLst>
          </p:cNvPr>
          <p:cNvSpPr>
            <a:spLocks noGrp="1"/>
          </p:cNvSpPr>
          <p:nvPr>
            <p:ph type="body" sz="quarter" idx="26" hasCustomPrompt="1"/>
          </p:nvPr>
        </p:nvSpPr>
        <p:spPr>
          <a:xfrm>
            <a:off x="1069825" y="2735910"/>
            <a:ext cx="423303" cy="359651"/>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3" name="Rectangle 2">
            <a:extLst>
              <a:ext uri="{FF2B5EF4-FFF2-40B4-BE49-F238E27FC236}">
                <a16:creationId xmlns:a16="http://schemas.microsoft.com/office/drawing/2014/main" id="{3383945D-352C-93A4-F1F0-72EB312C0CCD}"/>
              </a:ext>
            </a:extLst>
          </p:cNvPr>
          <p:cNvSpPr/>
          <p:nvPr userDrawn="1"/>
        </p:nvSpPr>
        <p:spPr>
          <a:xfrm>
            <a:off x="721451" y="3679351"/>
            <a:ext cx="10630762" cy="1182279"/>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4" name="Text Placeholder 19">
            <a:extLst>
              <a:ext uri="{FF2B5EF4-FFF2-40B4-BE49-F238E27FC236}">
                <a16:creationId xmlns:a16="http://schemas.microsoft.com/office/drawing/2014/main" id="{C6C2E594-F926-D493-F441-AAFF9D9D3955}"/>
              </a:ext>
            </a:extLst>
          </p:cNvPr>
          <p:cNvSpPr>
            <a:spLocks noGrp="1"/>
          </p:cNvSpPr>
          <p:nvPr>
            <p:ph type="body" sz="quarter" idx="27" hasCustomPrompt="1"/>
          </p:nvPr>
        </p:nvSpPr>
        <p:spPr>
          <a:xfrm>
            <a:off x="1841500" y="3772444"/>
            <a:ext cx="9424448" cy="936786"/>
          </a:xfrm>
        </p:spPr>
        <p:txBody>
          <a:bodyPr anchor="ctr">
            <a:noAutofit/>
          </a:bodyPr>
          <a:lstStyle>
            <a:lvl1pPr marL="0" indent="0">
              <a:lnSpc>
                <a:spcPct val="100000"/>
              </a:lnSpc>
              <a:buFontTx/>
              <a:buNone/>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6" name="Oval 5">
            <a:extLst>
              <a:ext uri="{FF2B5EF4-FFF2-40B4-BE49-F238E27FC236}">
                <a16:creationId xmlns:a16="http://schemas.microsoft.com/office/drawing/2014/main" id="{D36B1C18-8DB4-1B86-987B-12C1F5FD3D59}"/>
              </a:ext>
            </a:extLst>
          </p:cNvPr>
          <p:cNvSpPr/>
          <p:nvPr userDrawn="1"/>
        </p:nvSpPr>
        <p:spPr>
          <a:xfrm>
            <a:off x="905032" y="3869964"/>
            <a:ext cx="752888" cy="7249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8" name="Text Placeholder 26">
            <a:extLst>
              <a:ext uri="{FF2B5EF4-FFF2-40B4-BE49-F238E27FC236}">
                <a16:creationId xmlns:a16="http://schemas.microsoft.com/office/drawing/2014/main" id="{733BFF02-5545-B63E-0C75-8D38E99E516C}"/>
              </a:ext>
            </a:extLst>
          </p:cNvPr>
          <p:cNvSpPr>
            <a:spLocks noGrp="1"/>
          </p:cNvSpPr>
          <p:nvPr>
            <p:ph type="body" sz="quarter" idx="28" hasCustomPrompt="1"/>
          </p:nvPr>
        </p:nvSpPr>
        <p:spPr>
          <a:xfrm>
            <a:off x="1069825" y="4052622"/>
            <a:ext cx="423303" cy="359651"/>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9" name="Rectangle 8">
            <a:extLst>
              <a:ext uri="{FF2B5EF4-FFF2-40B4-BE49-F238E27FC236}">
                <a16:creationId xmlns:a16="http://schemas.microsoft.com/office/drawing/2014/main" id="{52BC6EC4-3347-1078-16AA-BB9E511382C2}"/>
              </a:ext>
            </a:extLst>
          </p:cNvPr>
          <p:cNvSpPr/>
          <p:nvPr userDrawn="1"/>
        </p:nvSpPr>
        <p:spPr>
          <a:xfrm>
            <a:off x="721451" y="5037546"/>
            <a:ext cx="10630762" cy="1182279"/>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ZA" dirty="0"/>
          </a:p>
        </p:txBody>
      </p:sp>
      <p:sp>
        <p:nvSpPr>
          <p:cNvPr id="10" name="Text Placeholder 19">
            <a:extLst>
              <a:ext uri="{FF2B5EF4-FFF2-40B4-BE49-F238E27FC236}">
                <a16:creationId xmlns:a16="http://schemas.microsoft.com/office/drawing/2014/main" id="{0F807EF3-2DDA-E0EF-2E08-C2401618892D}"/>
              </a:ext>
            </a:extLst>
          </p:cNvPr>
          <p:cNvSpPr>
            <a:spLocks noGrp="1"/>
          </p:cNvSpPr>
          <p:nvPr>
            <p:ph type="body" sz="quarter" idx="29" hasCustomPrompt="1"/>
          </p:nvPr>
        </p:nvSpPr>
        <p:spPr>
          <a:xfrm>
            <a:off x="1841500" y="5130639"/>
            <a:ext cx="9424448" cy="936786"/>
          </a:xfrm>
        </p:spPr>
        <p:txBody>
          <a:bodyPr anchor="ctr">
            <a:noAutofit/>
          </a:bodyPr>
          <a:lstStyle>
            <a:lvl1pPr marL="0" indent="0">
              <a:lnSpc>
                <a:spcPct val="100000"/>
              </a:lnSpc>
              <a:buFontTx/>
              <a:buNone/>
              <a:defRPr sz="2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11" name="Oval 10">
            <a:extLst>
              <a:ext uri="{FF2B5EF4-FFF2-40B4-BE49-F238E27FC236}">
                <a16:creationId xmlns:a16="http://schemas.microsoft.com/office/drawing/2014/main" id="{4EF0E09E-1602-CBD1-F802-8B8F8FC1FD43}"/>
              </a:ext>
            </a:extLst>
          </p:cNvPr>
          <p:cNvSpPr/>
          <p:nvPr userDrawn="1"/>
        </p:nvSpPr>
        <p:spPr>
          <a:xfrm>
            <a:off x="905032" y="5228159"/>
            <a:ext cx="752888" cy="724966"/>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l"/>
            <a:endParaRPr lang="en-ZA" dirty="0"/>
          </a:p>
        </p:txBody>
      </p:sp>
      <p:sp>
        <p:nvSpPr>
          <p:cNvPr id="12" name="Text Placeholder 26">
            <a:extLst>
              <a:ext uri="{FF2B5EF4-FFF2-40B4-BE49-F238E27FC236}">
                <a16:creationId xmlns:a16="http://schemas.microsoft.com/office/drawing/2014/main" id="{C7B67CBB-D405-1BBB-E71D-8593A0797357}"/>
              </a:ext>
            </a:extLst>
          </p:cNvPr>
          <p:cNvSpPr>
            <a:spLocks noGrp="1"/>
          </p:cNvSpPr>
          <p:nvPr>
            <p:ph type="body" sz="quarter" idx="30" hasCustomPrompt="1"/>
          </p:nvPr>
        </p:nvSpPr>
        <p:spPr>
          <a:xfrm>
            <a:off x="1069825" y="5410817"/>
            <a:ext cx="423303" cy="359651"/>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13" name="TextBox 12">
            <a:extLst>
              <a:ext uri="{FF2B5EF4-FFF2-40B4-BE49-F238E27FC236}">
                <a16:creationId xmlns:a16="http://schemas.microsoft.com/office/drawing/2014/main" id="{D2A2F194-36BB-E3F9-4AA6-4A0B812536D1}"/>
              </a:ext>
            </a:extLst>
          </p:cNvPr>
          <p:cNvSpPr txBox="1"/>
          <p:nvPr userDrawn="1"/>
        </p:nvSpPr>
        <p:spPr>
          <a:xfrm>
            <a:off x="721451" y="594033"/>
            <a:ext cx="475542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srgbClr val="043673"/>
                </a:solidFill>
                <a:effectLst/>
                <a:uLnTx/>
                <a:uFillTx/>
                <a:latin typeface="Calibri"/>
                <a:ea typeface="+mn-ea"/>
                <a:cs typeface="+mn-cs"/>
              </a:rPr>
              <a:t>Are 1 or 2 groups willing to share their experiences? </a:t>
            </a:r>
          </a:p>
        </p:txBody>
      </p:sp>
      <p:grpSp>
        <p:nvGrpSpPr>
          <p:cNvPr id="14" name="Group 13">
            <a:extLst>
              <a:ext uri="{FF2B5EF4-FFF2-40B4-BE49-F238E27FC236}">
                <a16:creationId xmlns:a16="http://schemas.microsoft.com/office/drawing/2014/main" id="{18547FC9-13BD-495C-08B6-25E74C30FD2E}"/>
              </a:ext>
            </a:extLst>
          </p:cNvPr>
          <p:cNvGrpSpPr/>
          <p:nvPr userDrawn="1"/>
        </p:nvGrpSpPr>
        <p:grpSpPr>
          <a:xfrm>
            <a:off x="5476874" y="215454"/>
            <a:ext cx="6219825" cy="1460946"/>
            <a:chOff x="2533650" y="640901"/>
            <a:chExt cx="7124700" cy="1659089"/>
          </a:xfrm>
        </p:grpSpPr>
        <p:pic>
          <p:nvPicPr>
            <p:cNvPr id="15" name="Picture 14" descr="A group of people standing together&#10;&#10;Description automatically generated">
              <a:extLst>
                <a:ext uri="{FF2B5EF4-FFF2-40B4-BE49-F238E27FC236}">
                  <a16:creationId xmlns:a16="http://schemas.microsoft.com/office/drawing/2014/main" id="{4B15FA99-4439-FA5E-9FC4-A657B0C9F2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058"/>
            <a:stretch/>
          </p:blipFill>
          <p:spPr>
            <a:xfrm>
              <a:off x="2533650" y="979806"/>
              <a:ext cx="7124700" cy="1320184"/>
            </a:xfrm>
            <a:prstGeom prst="rect">
              <a:avLst/>
            </a:prstGeom>
          </p:spPr>
        </p:pic>
        <p:sp>
          <p:nvSpPr>
            <p:cNvPr id="16" name="Speech Bubble: Rectangle with Corners Rounded 15">
              <a:extLst>
                <a:ext uri="{FF2B5EF4-FFF2-40B4-BE49-F238E27FC236}">
                  <a16:creationId xmlns:a16="http://schemas.microsoft.com/office/drawing/2014/main" id="{F6A70C18-2350-4AA7-1B07-D498F5A32F6C}"/>
                </a:ext>
              </a:extLst>
            </p:cNvPr>
            <p:cNvSpPr/>
            <p:nvPr/>
          </p:nvSpPr>
          <p:spPr>
            <a:xfrm>
              <a:off x="6927273" y="640901"/>
              <a:ext cx="803564" cy="529070"/>
            </a:xfrm>
            <a:prstGeom prst="wedgeRoundRectCallout">
              <a:avLst>
                <a:gd name="adj1" fmla="val -27730"/>
                <a:gd name="adj2" fmla="val 83449"/>
                <a:gd name="adj3" fmla="val 16667"/>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3083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tting specific practi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E099A-C74E-0248-52EC-E65839EE30E2}"/>
              </a:ext>
            </a:extLst>
          </p:cNvPr>
          <p:cNvSpPr>
            <a:spLocks noGrp="1"/>
          </p:cNvSpPr>
          <p:nvPr>
            <p:ph type="title" hasCustomPrompt="1"/>
          </p:nvPr>
        </p:nvSpPr>
        <p:spPr>
          <a:xfrm>
            <a:off x="695325" y="188913"/>
            <a:ext cx="6866618" cy="1116012"/>
          </a:xfrm>
        </p:spPr>
        <p:txBody>
          <a:bodyPr anchor="ctr"/>
          <a:lstStyle>
            <a:lvl1pPr>
              <a:defRPr/>
            </a:lvl1pPr>
          </a:lstStyle>
          <a:p>
            <a:r>
              <a:rPr lang="en-ZA" dirty="0"/>
              <a:t>Consider your setting</a:t>
            </a:r>
          </a:p>
        </p:txBody>
      </p:sp>
      <p:pic>
        <p:nvPicPr>
          <p:cNvPr id="7" name="Picture 6">
            <a:extLst>
              <a:ext uri="{FF2B5EF4-FFF2-40B4-BE49-F238E27FC236}">
                <a16:creationId xmlns:a16="http://schemas.microsoft.com/office/drawing/2014/main" id="{28D9A3E1-92BE-90C9-32D4-B50D257C6692}"/>
              </a:ext>
            </a:extLst>
          </p:cNvPr>
          <p:cNvPicPr>
            <a:picLocks noChangeAspect="1"/>
          </p:cNvPicPr>
          <p:nvPr userDrawn="1"/>
        </p:nvPicPr>
        <p:blipFill>
          <a:blip r:embed="rId2">
            <a:duotone>
              <a:schemeClr val="accent1">
                <a:shade val="45000"/>
                <a:satMod val="135000"/>
              </a:schemeClr>
              <a:prstClr val="white"/>
            </a:duotone>
          </a:blip>
          <a:stretch>
            <a:fillRect/>
          </a:stretch>
        </p:blipFill>
        <p:spPr>
          <a:xfrm>
            <a:off x="8248492" y="188913"/>
            <a:ext cx="1058027" cy="1048697"/>
          </a:xfrm>
          <a:prstGeom prst="rect">
            <a:avLst/>
          </a:prstGeom>
        </p:spPr>
      </p:pic>
      <p:sp>
        <p:nvSpPr>
          <p:cNvPr id="50" name="Rectangle 49">
            <a:extLst>
              <a:ext uri="{FF2B5EF4-FFF2-40B4-BE49-F238E27FC236}">
                <a16:creationId xmlns:a16="http://schemas.microsoft.com/office/drawing/2014/main" id="{39FE8677-9AB2-6643-F25C-4E9AFE1A4C42}"/>
              </a:ext>
            </a:extLst>
          </p:cNvPr>
          <p:cNvSpPr/>
          <p:nvPr userDrawn="1"/>
        </p:nvSpPr>
        <p:spPr>
          <a:xfrm>
            <a:off x="721451" y="230215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1" name="Text Placeholder 19">
            <a:extLst>
              <a:ext uri="{FF2B5EF4-FFF2-40B4-BE49-F238E27FC236}">
                <a16:creationId xmlns:a16="http://schemas.microsoft.com/office/drawing/2014/main" id="{C08D669C-CACF-F66A-C5C5-985838C7D5CC}"/>
              </a:ext>
            </a:extLst>
          </p:cNvPr>
          <p:cNvSpPr>
            <a:spLocks noGrp="1"/>
          </p:cNvSpPr>
          <p:nvPr>
            <p:ph type="body" sz="quarter" idx="25" hasCustomPrompt="1"/>
          </p:nvPr>
        </p:nvSpPr>
        <p:spPr>
          <a:xfrm>
            <a:off x="1591622" y="2395251"/>
            <a:ext cx="9674326" cy="575999"/>
          </a:xfrm>
        </p:spPr>
        <p:txBody>
          <a:bodyP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52" name="Oval 51">
            <a:extLst>
              <a:ext uri="{FF2B5EF4-FFF2-40B4-BE49-F238E27FC236}">
                <a16:creationId xmlns:a16="http://schemas.microsoft.com/office/drawing/2014/main" id="{34B28EBD-E152-11A3-5A1E-9D5D756087AA}"/>
              </a:ext>
            </a:extLst>
          </p:cNvPr>
          <p:cNvSpPr/>
          <p:nvPr userDrawn="1"/>
        </p:nvSpPr>
        <p:spPr>
          <a:xfrm>
            <a:off x="898339" y="2403871"/>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3" name="Text Placeholder 26">
            <a:extLst>
              <a:ext uri="{FF2B5EF4-FFF2-40B4-BE49-F238E27FC236}">
                <a16:creationId xmlns:a16="http://schemas.microsoft.com/office/drawing/2014/main" id="{8BB8D784-EE70-5DE1-D31D-160BBAB75E95}"/>
              </a:ext>
            </a:extLst>
          </p:cNvPr>
          <p:cNvSpPr>
            <a:spLocks noGrp="1"/>
          </p:cNvSpPr>
          <p:nvPr>
            <p:ph type="body" sz="quarter" idx="26" hasCustomPrompt="1"/>
          </p:nvPr>
        </p:nvSpPr>
        <p:spPr>
          <a:xfrm>
            <a:off x="1024414" y="2548996"/>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54" name="Rectangle 53">
            <a:extLst>
              <a:ext uri="{FF2B5EF4-FFF2-40B4-BE49-F238E27FC236}">
                <a16:creationId xmlns:a16="http://schemas.microsoft.com/office/drawing/2014/main" id="{788E1BFB-41C3-2B1D-C187-1D1601B5A32F}"/>
              </a:ext>
            </a:extLst>
          </p:cNvPr>
          <p:cNvSpPr/>
          <p:nvPr userDrawn="1"/>
        </p:nvSpPr>
        <p:spPr>
          <a:xfrm>
            <a:off x="721451" y="320946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5" name="Text Placeholder 19">
            <a:extLst>
              <a:ext uri="{FF2B5EF4-FFF2-40B4-BE49-F238E27FC236}">
                <a16:creationId xmlns:a16="http://schemas.microsoft.com/office/drawing/2014/main" id="{0BC2B069-6B7C-4DB8-2C34-6EF7691627B9}"/>
              </a:ext>
            </a:extLst>
          </p:cNvPr>
          <p:cNvSpPr>
            <a:spLocks noGrp="1"/>
          </p:cNvSpPr>
          <p:nvPr>
            <p:ph type="body" sz="quarter" idx="27" hasCustomPrompt="1"/>
          </p:nvPr>
        </p:nvSpPr>
        <p:spPr>
          <a:xfrm>
            <a:off x="1591622" y="3302561"/>
            <a:ext cx="9674326" cy="575999"/>
          </a:xfrm>
        </p:spPr>
        <p:txBody>
          <a:bodyP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56" name="Oval 55">
            <a:extLst>
              <a:ext uri="{FF2B5EF4-FFF2-40B4-BE49-F238E27FC236}">
                <a16:creationId xmlns:a16="http://schemas.microsoft.com/office/drawing/2014/main" id="{D855044F-85EB-EF75-AD6C-BC5E5D1EA80F}"/>
              </a:ext>
            </a:extLst>
          </p:cNvPr>
          <p:cNvSpPr/>
          <p:nvPr userDrawn="1"/>
        </p:nvSpPr>
        <p:spPr>
          <a:xfrm>
            <a:off x="898339" y="3311181"/>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7" name="Text Placeholder 26">
            <a:extLst>
              <a:ext uri="{FF2B5EF4-FFF2-40B4-BE49-F238E27FC236}">
                <a16:creationId xmlns:a16="http://schemas.microsoft.com/office/drawing/2014/main" id="{C8FB0651-F70B-AA99-FCDD-3694CB2B93F1}"/>
              </a:ext>
            </a:extLst>
          </p:cNvPr>
          <p:cNvSpPr>
            <a:spLocks noGrp="1"/>
          </p:cNvSpPr>
          <p:nvPr>
            <p:ph type="body" sz="quarter" idx="28" hasCustomPrompt="1"/>
          </p:nvPr>
        </p:nvSpPr>
        <p:spPr>
          <a:xfrm>
            <a:off x="1024414" y="3456306"/>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58" name="Rectangle 57">
            <a:extLst>
              <a:ext uri="{FF2B5EF4-FFF2-40B4-BE49-F238E27FC236}">
                <a16:creationId xmlns:a16="http://schemas.microsoft.com/office/drawing/2014/main" id="{922D164A-126A-7A94-B241-EE141323F8E1}"/>
              </a:ext>
            </a:extLst>
          </p:cNvPr>
          <p:cNvSpPr/>
          <p:nvPr userDrawn="1"/>
        </p:nvSpPr>
        <p:spPr>
          <a:xfrm>
            <a:off x="721451" y="4108612"/>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9" name="Text Placeholder 19">
            <a:extLst>
              <a:ext uri="{FF2B5EF4-FFF2-40B4-BE49-F238E27FC236}">
                <a16:creationId xmlns:a16="http://schemas.microsoft.com/office/drawing/2014/main" id="{00219CDA-7F7C-5ACF-7693-AA4382AEFD3E}"/>
              </a:ext>
            </a:extLst>
          </p:cNvPr>
          <p:cNvSpPr>
            <a:spLocks noGrp="1"/>
          </p:cNvSpPr>
          <p:nvPr>
            <p:ph type="body" sz="quarter" idx="29" hasCustomPrompt="1"/>
          </p:nvPr>
        </p:nvSpPr>
        <p:spPr>
          <a:xfrm>
            <a:off x="1591622" y="4201705"/>
            <a:ext cx="9674326" cy="575999"/>
          </a:xfrm>
        </p:spPr>
        <p:txBody>
          <a:bodyP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60" name="Oval 59">
            <a:extLst>
              <a:ext uri="{FF2B5EF4-FFF2-40B4-BE49-F238E27FC236}">
                <a16:creationId xmlns:a16="http://schemas.microsoft.com/office/drawing/2014/main" id="{B948E09E-FE4F-B54D-4992-6074FEC2E5EB}"/>
              </a:ext>
            </a:extLst>
          </p:cNvPr>
          <p:cNvSpPr/>
          <p:nvPr userDrawn="1"/>
        </p:nvSpPr>
        <p:spPr>
          <a:xfrm>
            <a:off x="898339" y="4210325"/>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61" name="Text Placeholder 26">
            <a:extLst>
              <a:ext uri="{FF2B5EF4-FFF2-40B4-BE49-F238E27FC236}">
                <a16:creationId xmlns:a16="http://schemas.microsoft.com/office/drawing/2014/main" id="{E67862E2-E09B-B9D0-970D-34200F1F470F}"/>
              </a:ext>
            </a:extLst>
          </p:cNvPr>
          <p:cNvSpPr>
            <a:spLocks noGrp="1"/>
          </p:cNvSpPr>
          <p:nvPr>
            <p:ph type="body" sz="quarter" idx="30" hasCustomPrompt="1"/>
          </p:nvPr>
        </p:nvSpPr>
        <p:spPr>
          <a:xfrm>
            <a:off x="1024414" y="4355450"/>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62" name="Rectangle 61">
            <a:extLst>
              <a:ext uri="{FF2B5EF4-FFF2-40B4-BE49-F238E27FC236}">
                <a16:creationId xmlns:a16="http://schemas.microsoft.com/office/drawing/2014/main" id="{ACECBA07-EC3D-2479-A30C-3913D8395D3D}"/>
              </a:ext>
            </a:extLst>
          </p:cNvPr>
          <p:cNvSpPr/>
          <p:nvPr userDrawn="1"/>
        </p:nvSpPr>
        <p:spPr>
          <a:xfrm>
            <a:off x="695325" y="5095599"/>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63" name="Text Placeholder 19">
            <a:extLst>
              <a:ext uri="{FF2B5EF4-FFF2-40B4-BE49-F238E27FC236}">
                <a16:creationId xmlns:a16="http://schemas.microsoft.com/office/drawing/2014/main" id="{50A3A517-FFA4-5942-7A05-4FB3DC2B701B}"/>
              </a:ext>
            </a:extLst>
          </p:cNvPr>
          <p:cNvSpPr>
            <a:spLocks noGrp="1"/>
          </p:cNvSpPr>
          <p:nvPr>
            <p:ph type="body" sz="quarter" idx="31" hasCustomPrompt="1"/>
          </p:nvPr>
        </p:nvSpPr>
        <p:spPr>
          <a:xfrm>
            <a:off x="1565496" y="5188692"/>
            <a:ext cx="9674326" cy="575999"/>
          </a:xfrm>
        </p:spPr>
        <p:txBody>
          <a:bodyPr>
            <a:noAutofit/>
          </a:bodyPr>
          <a:lstStyle>
            <a:lvl1pPr marL="0" indent="0">
              <a:lnSpc>
                <a:spcPct val="100000"/>
              </a:lnSpc>
              <a:buFontTx/>
              <a:buNone/>
              <a:defRPr sz="1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Insert the question you’d like the users to consider about practices within their own settings. </a:t>
            </a:r>
          </a:p>
        </p:txBody>
      </p:sp>
      <p:sp>
        <p:nvSpPr>
          <p:cNvPr id="64" name="Oval 63">
            <a:extLst>
              <a:ext uri="{FF2B5EF4-FFF2-40B4-BE49-F238E27FC236}">
                <a16:creationId xmlns:a16="http://schemas.microsoft.com/office/drawing/2014/main" id="{DA099932-86A5-03D7-ACFD-314EDD0FAAEC}"/>
              </a:ext>
            </a:extLst>
          </p:cNvPr>
          <p:cNvSpPr/>
          <p:nvPr userDrawn="1"/>
        </p:nvSpPr>
        <p:spPr>
          <a:xfrm>
            <a:off x="872213" y="5197312"/>
            <a:ext cx="576000" cy="576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65" name="Text Placeholder 26">
            <a:extLst>
              <a:ext uri="{FF2B5EF4-FFF2-40B4-BE49-F238E27FC236}">
                <a16:creationId xmlns:a16="http://schemas.microsoft.com/office/drawing/2014/main" id="{96540088-F1EB-5ADD-71E4-863CDAC7B119}"/>
              </a:ext>
            </a:extLst>
          </p:cNvPr>
          <p:cNvSpPr>
            <a:spLocks noGrp="1"/>
          </p:cNvSpPr>
          <p:nvPr>
            <p:ph type="body" sz="quarter" idx="32" hasCustomPrompt="1"/>
          </p:nvPr>
        </p:nvSpPr>
        <p:spPr>
          <a:xfrm>
            <a:off x="998288" y="5342437"/>
            <a:ext cx="323850" cy="285750"/>
          </a:xfrm>
        </p:spPr>
        <p:txBody>
          <a:bodyPr lIns="0" tIns="0" rIns="0" bIns="0" anchor="ctr" anchorCtr="0">
            <a:noAutofit/>
          </a:bodyPr>
          <a:lstStyle>
            <a:lvl1pPr marL="0" indent="0" algn="ctr">
              <a:buFontTx/>
              <a:buNone/>
              <a:defRPr sz="2400"/>
            </a:lvl1pPr>
          </a:lstStyle>
          <a:p>
            <a:pPr lvl="0"/>
            <a:r>
              <a:rPr lang="en-US" dirty="0"/>
              <a:t>#</a:t>
            </a:r>
            <a:endParaRPr lang="en-ZA" dirty="0"/>
          </a:p>
        </p:txBody>
      </p:sp>
      <p:sp>
        <p:nvSpPr>
          <p:cNvPr id="4" name="Rectangle 3">
            <a:extLst>
              <a:ext uri="{FF2B5EF4-FFF2-40B4-BE49-F238E27FC236}">
                <a16:creationId xmlns:a16="http://schemas.microsoft.com/office/drawing/2014/main" id="{F3FE0BE6-012A-783C-358B-B8E00BAE70FB}"/>
              </a:ext>
            </a:extLst>
          </p:cNvPr>
          <p:cNvSpPr/>
          <p:nvPr userDrawn="1"/>
        </p:nvSpPr>
        <p:spPr>
          <a:xfrm>
            <a:off x="721451" y="1394848"/>
            <a:ext cx="10630762" cy="762185"/>
          </a:xfrm>
          <a:prstGeom prst="rect">
            <a:avLst/>
          </a:prstGeom>
          <a:ln>
            <a:no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5" name="TextBox 4">
            <a:extLst>
              <a:ext uri="{FF2B5EF4-FFF2-40B4-BE49-F238E27FC236}">
                <a16:creationId xmlns:a16="http://schemas.microsoft.com/office/drawing/2014/main" id="{83689A5B-4540-4840-E85F-6FA86BC9E779}"/>
              </a:ext>
            </a:extLst>
          </p:cNvPr>
          <p:cNvSpPr txBox="1"/>
          <p:nvPr userDrawn="1"/>
        </p:nvSpPr>
        <p:spPr>
          <a:xfrm>
            <a:off x="839787" y="1498600"/>
            <a:ext cx="10426161"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043673"/>
                </a:solidFill>
                <a:effectLst/>
                <a:uLnTx/>
                <a:uFillTx/>
                <a:latin typeface="Calibri"/>
                <a:ea typeface="+mn-ea"/>
                <a:cs typeface="+mn-cs"/>
              </a:rPr>
              <a:t>Turn to someone sitting close to you and share what it is like in your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43673"/>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8FA00D7-5979-BC22-9D61-DC2B48BD4B82}"/>
              </a:ext>
            </a:extLst>
          </p:cNvPr>
          <p:cNvPicPr>
            <a:picLocks noChangeAspect="1"/>
          </p:cNvPicPr>
          <p:nvPr userDrawn="1"/>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9942391" y="182949"/>
            <a:ext cx="1409822" cy="1131668"/>
          </a:xfrm>
          <a:prstGeom prst="rect">
            <a:avLst/>
          </a:prstGeom>
        </p:spPr>
      </p:pic>
    </p:spTree>
    <p:extLst>
      <p:ext uri="{BB962C8B-B14F-4D97-AF65-F5344CB8AC3E}">
        <p14:creationId xmlns:p14="http://schemas.microsoft.com/office/powerpoint/2010/main" val="18917866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theme" Target="../theme/theme2.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C5154-7B6C-8662-F8C2-7D6B1645CD78}"/>
              </a:ext>
            </a:extLst>
          </p:cNvPr>
          <p:cNvSpPr>
            <a:spLocks noGrp="1"/>
          </p:cNvSpPr>
          <p:nvPr>
            <p:ph type="title"/>
          </p:nvPr>
        </p:nvSpPr>
        <p:spPr>
          <a:xfrm>
            <a:off x="695325" y="188913"/>
            <a:ext cx="10656888" cy="1116012"/>
          </a:xfrm>
          <a:prstGeom prst="rect">
            <a:avLst/>
          </a:prstGeom>
        </p:spPr>
        <p:txBody>
          <a:bodyPr vert="horz" lIns="91440" tIns="45720" rIns="91440" bIns="45720" rtlCol="0" anchor="ctr">
            <a:normAutofit/>
          </a:bodyPr>
          <a:lstStyle/>
          <a:p>
            <a:r>
              <a:rPr lang="en-US" dirty="0"/>
              <a:t>EDIT MASTER TITLE STYLE</a:t>
            </a:r>
            <a:endParaRPr lang="en-ZA" dirty="0"/>
          </a:p>
        </p:txBody>
      </p:sp>
      <p:sp>
        <p:nvSpPr>
          <p:cNvPr id="17" name="Rectangle 16">
            <a:extLst>
              <a:ext uri="{FF2B5EF4-FFF2-40B4-BE49-F238E27FC236}">
                <a16:creationId xmlns:a16="http://schemas.microsoft.com/office/drawing/2014/main" id="{CBD46552-B875-3B3E-6034-EB77DE71A9A7}"/>
              </a:ext>
            </a:extLst>
          </p:cNvPr>
          <p:cNvSpPr/>
          <p:nvPr userDrawn="1"/>
        </p:nvSpPr>
        <p:spPr>
          <a:xfrm rot="5400000">
            <a:off x="6046397" y="712398"/>
            <a:ext cx="99203" cy="12192002"/>
          </a:xfrm>
          <a:prstGeom prst="rect">
            <a:avLst/>
          </a:prstGeom>
          <a:solidFill>
            <a:srgbClr val="043673"/>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29980CF-E4C4-8C3D-4CF8-27254F1D0F36}"/>
              </a:ext>
            </a:extLst>
          </p:cNvPr>
          <p:cNvSpPr/>
          <p:nvPr userDrawn="1"/>
        </p:nvSpPr>
        <p:spPr>
          <a:xfrm rot="5400000" flipH="1">
            <a:off x="6059733" y="644463"/>
            <a:ext cx="53486" cy="12192000"/>
          </a:xfrm>
          <a:prstGeom prst="rect">
            <a:avLst/>
          </a:prstGeom>
          <a:solidFill>
            <a:srgbClr val="FCB814"/>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C290415E-484D-F8DE-C563-21FD4D303041}"/>
              </a:ext>
            </a:extLst>
          </p:cNvPr>
          <p:cNvSpPr>
            <a:spLocks noGrp="1"/>
          </p:cNvSpPr>
          <p:nvPr>
            <p:ph type="body" idx="1"/>
          </p:nvPr>
        </p:nvSpPr>
        <p:spPr>
          <a:xfrm>
            <a:off x="695325" y="1376363"/>
            <a:ext cx="10656888" cy="45005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3"/>
            <a:r>
              <a:rPr lang="en-US" dirty="0"/>
              <a:t>Fifth level </a:t>
            </a:r>
          </a:p>
        </p:txBody>
      </p:sp>
    </p:spTree>
    <p:extLst>
      <p:ext uri="{BB962C8B-B14F-4D97-AF65-F5344CB8AC3E}">
        <p14:creationId xmlns:p14="http://schemas.microsoft.com/office/powerpoint/2010/main" val="2250441793"/>
      </p:ext>
    </p:extLst>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80" r:id="rId6"/>
    <p:sldLayoutId id="2147484508" r:id="rId7"/>
    <p:sldLayoutId id="2147484582" r:id="rId8"/>
    <p:sldLayoutId id="2147484509" r:id="rId9"/>
    <p:sldLayoutId id="2147484581" r:id="rId10"/>
    <p:sldLayoutId id="2147484510" r:id="rId11"/>
    <p:sldLayoutId id="2147484511" r:id="rId12"/>
    <p:sldLayoutId id="2147484512" r:id="rId13"/>
    <p:sldLayoutId id="2147484513" r:id="rId14"/>
    <p:sldLayoutId id="2147484514" r:id="rId15"/>
    <p:sldLayoutId id="2147484515" r:id="rId16"/>
    <p:sldLayoutId id="2147484516" r:id="rId17"/>
    <p:sldLayoutId id="2147484517" r:id="rId18"/>
    <p:sldLayoutId id="2147484518" r:id="rId19"/>
    <p:sldLayoutId id="2147484519" r:id="rId20"/>
    <p:sldLayoutId id="2147484520" r:id="rId21"/>
    <p:sldLayoutId id="2147484521" r:id="rId22"/>
    <p:sldLayoutId id="2147484522" r:id="rId23"/>
    <p:sldLayoutId id="2147484523" r:id="rId24"/>
    <p:sldLayoutId id="2147484524" r:id="rId25"/>
    <p:sldLayoutId id="2147484525" r:id="rId26"/>
    <p:sldLayoutId id="2147484526" r:id="rId27"/>
    <p:sldLayoutId id="2147484527" r:id="rId28"/>
    <p:sldLayoutId id="2147484528" r:id="rId29"/>
    <p:sldLayoutId id="2147484529" r:id="rId30"/>
    <p:sldLayoutId id="2147484496" r:id="rId31"/>
    <p:sldLayoutId id="2147484498" r:id="rId32"/>
    <p:sldLayoutId id="2147484553" r:id="rId33"/>
    <p:sldLayoutId id="2147484554" r:id="rId34"/>
    <p:sldLayoutId id="2147484555" r:id="rId35"/>
    <p:sldLayoutId id="2147484556" r:id="rId36"/>
    <p:sldLayoutId id="2147484557" r:id="rId37"/>
    <p:sldLayoutId id="2147484558" r:id="rId38"/>
    <p:sldLayoutId id="2147484559" r:id="rId39"/>
    <p:sldLayoutId id="2147484560" r:id="rId40"/>
    <p:sldLayoutId id="2147484561" r:id="rId41"/>
    <p:sldLayoutId id="2147484562" r:id="rId42"/>
    <p:sldLayoutId id="2147484563" r:id="rId43"/>
    <p:sldLayoutId id="2147484564" r:id="rId44"/>
    <p:sldLayoutId id="2147484565" r:id="rId45"/>
    <p:sldLayoutId id="2147484566" r:id="rId46"/>
    <p:sldLayoutId id="2147484567" r:id="rId47"/>
    <p:sldLayoutId id="2147484568" r:id="rId48"/>
    <p:sldLayoutId id="2147484569" r:id="rId49"/>
    <p:sldLayoutId id="2147484570" r:id="rId50"/>
    <p:sldLayoutId id="2147484571" r:id="rId51"/>
    <p:sldLayoutId id="2147484572" r:id="rId52"/>
    <p:sldLayoutId id="2147484573" r:id="rId53"/>
    <p:sldLayoutId id="2147484574" r:id="rId54"/>
    <p:sldLayoutId id="2147484575" r:id="rId55"/>
    <p:sldLayoutId id="2147484576" r:id="rId56"/>
    <p:sldLayoutId id="2147484577" r:id="rId57"/>
  </p:sldLayoutIdLst>
  <p:txStyles>
    <p:titleStyle>
      <a:lvl1pPr algn="l" defTabSz="914400" rtl="0" eaLnBrk="1" latinLnBrk="0" hangingPunct="1">
        <a:lnSpc>
          <a:spcPct val="90000"/>
        </a:lnSpc>
        <a:spcBef>
          <a:spcPct val="0"/>
        </a:spcBef>
        <a:buNone/>
        <a:defRPr sz="4000" b="1" kern="1200" spc="-20" baseline="0">
          <a:solidFill>
            <a:srgbClr val="043673"/>
          </a:solidFill>
          <a:latin typeface="+mn-lt"/>
          <a:ea typeface="+mj-ea"/>
          <a:cs typeface="Helvetica" panose="020B0604020202020204" pitchFamily="34" charset="0"/>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600" b="0" kern="1200">
          <a:solidFill>
            <a:schemeClr val="tx1"/>
          </a:solidFill>
          <a:latin typeface="+mn-lt"/>
          <a:ea typeface="+mn-ea"/>
          <a:cs typeface="+mn-cs"/>
        </a:defRPr>
      </a:lvl1pPr>
      <a:lvl2pPr marL="449263" indent="-182563" algn="l" defTabSz="914400" rtl="0" eaLnBrk="1" latinLnBrk="0" hangingPunct="1">
        <a:lnSpc>
          <a:spcPct val="100000"/>
        </a:lnSpc>
        <a:spcBef>
          <a:spcPts val="0"/>
        </a:spcBef>
        <a:buFont typeface="Abadi" panose="020B0604020104020204" pitchFamily="34" charset="0"/>
        <a:buChar char="-"/>
        <a:defRPr lang="en-US" sz="2200" b="0" kern="1200" dirty="0" err="1" smtClean="0">
          <a:ln>
            <a:noFill/>
          </a:ln>
          <a:solidFill>
            <a:schemeClr val="tx2">
              <a:lumMod val="50000"/>
            </a:schemeClr>
          </a:solidFill>
          <a:effectLst/>
          <a:latin typeface="+mn-lt"/>
          <a:ea typeface="+mn-ea"/>
          <a:cs typeface="+mn-cs"/>
        </a:defRPr>
      </a:lvl2pPr>
      <a:lvl3pPr marL="630238" indent="-180975" algn="l" defTabSz="914400" rtl="0" eaLnBrk="1" latinLnBrk="0" hangingPunct="1">
        <a:lnSpc>
          <a:spcPct val="100000"/>
        </a:lnSpc>
        <a:spcBef>
          <a:spcPts val="0"/>
        </a:spcBef>
        <a:buFont typeface="Calibri" panose="020F0502020204030204" pitchFamily="34" charset="0"/>
        <a:buChar char="›"/>
        <a:defRPr sz="2000" b="0" kern="1200">
          <a:ln>
            <a:noFill/>
          </a:ln>
          <a:solidFill>
            <a:schemeClr val="tx2">
              <a:lumMod val="50000"/>
            </a:schemeClr>
          </a:solidFill>
          <a:latin typeface="+mn-lt"/>
          <a:ea typeface="+mn-ea"/>
          <a:cs typeface="+mn-cs"/>
        </a:defRPr>
      </a:lvl3pPr>
      <a:lvl4pPr marL="801688" indent="-171450" algn="l" defTabSz="914400" rtl="0" eaLnBrk="1" latinLnBrk="0" hangingPunct="1">
        <a:lnSpc>
          <a:spcPct val="100000"/>
        </a:lnSpc>
        <a:spcBef>
          <a:spcPts val="0"/>
        </a:spcBef>
        <a:buFont typeface="Wingdings" panose="05000000000000000000" pitchFamily="2" charset="2"/>
        <a:buChar char="§"/>
        <a:defRPr sz="1600" b="0" kern="1200">
          <a:ln>
            <a:noFill/>
          </a:ln>
          <a:solidFill>
            <a:srgbClr val="326BB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p15:clr>
            <a:srgbClr val="F26B43"/>
          </p15:clr>
        </p15:guide>
        <p15:guide id="2" pos="438">
          <p15:clr>
            <a:srgbClr val="F26B43"/>
          </p15:clr>
        </p15:guide>
        <p15:guide id="3" pos="7151">
          <p15:clr>
            <a:srgbClr val="F26B43"/>
          </p15:clr>
        </p15:guide>
        <p15:guide id="4" orient="horz" pos="822">
          <p15:clr>
            <a:srgbClr val="F26B43"/>
          </p15:clr>
        </p15:guide>
        <p15:guide id="5" orient="horz" pos="867">
          <p15:clr>
            <a:srgbClr val="F26B43"/>
          </p15:clr>
        </p15:guide>
        <p15:guide id="6" orient="horz" pos="3702">
          <p15:clr>
            <a:srgbClr val="F26B43"/>
          </p15:clr>
        </p15:guide>
        <p15:guide id="8" orient="horz" pos="424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C5154-7B6C-8662-F8C2-7D6B1645CD78}"/>
              </a:ext>
            </a:extLst>
          </p:cNvPr>
          <p:cNvSpPr>
            <a:spLocks noGrp="1"/>
          </p:cNvSpPr>
          <p:nvPr>
            <p:ph type="title"/>
          </p:nvPr>
        </p:nvSpPr>
        <p:spPr>
          <a:xfrm>
            <a:off x="695325" y="188913"/>
            <a:ext cx="9397581" cy="1116012"/>
          </a:xfrm>
          <a:prstGeom prst="rect">
            <a:avLst/>
          </a:prstGeom>
        </p:spPr>
        <p:txBody>
          <a:bodyPr vert="horz" lIns="91440" tIns="45720" rIns="91440" bIns="45720" rtlCol="0" anchor="ctr">
            <a:normAutofit/>
          </a:bodyPr>
          <a:lstStyle/>
          <a:p>
            <a:r>
              <a:rPr lang="en-US" dirty="0"/>
              <a:t>EDIT MASTER TITLE STYLE</a:t>
            </a:r>
            <a:endParaRPr lang="en-ZA" dirty="0"/>
          </a:p>
        </p:txBody>
      </p:sp>
      <p:sp>
        <p:nvSpPr>
          <p:cNvPr id="17" name="Rectangle 16">
            <a:extLst>
              <a:ext uri="{FF2B5EF4-FFF2-40B4-BE49-F238E27FC236}">
                <a16:creationId xmlns:a16="http://schemas.microsoft.com/office/drawing/2014/main" id="{CBD46552-B875-3B3E-6034-EB77DE71A9A7}"/>
              </a:ext>
            </a:extLst>
          </p:cNvPr>
          <p:cNvSpPr/>
          <p:nvPr userDrawn="1"/>
        </p:nvSpPr>
        <p:spPr>
          <a:xfrm rot="5400000">
            <a:off x="6046397" y="712398"/>
            <a:ext cx="99203" cy="12192002"/>
          </a:xfrm>
          <a:prstGeom prst="rect">
            <a:avLst/>
          </a:prstGeom>
          <a:solidFill>
            <a:srgbClr val="043673"/>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29980CF-E4C4-8C3D-4CF8-27254F1D0F36}"/>
              </a:ext>
            </a:extLst>
          </p:cNvPr>
          <p:cNvSpPr/>
          <p:nvPr userDrawn="1"/>
        </p:nvSpPr>
        <p:spPr>
          <a:xfrm rot="5400000" flipH="1">
            <a:off x="6059733" y="644463"/>
            <a:ext cx="53486" cy="12192000"/>
          </a:xfrm>
          <a:prstGeom prst="rect">
            <a:avLst/>
          </a:prstGeom>
          <a:solidFill>
            <a:srgbClr val="FCB814"/>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C290415E-484D-F8DE-C563-21FD4D303041}"/>
              </a:ext>
            </a:extLst>
          </p:cNvPr>
          <p:cNvSpPr>
            <a:spLocks noGrp="1"/>
          </p:cNvSpPr>
          <p:nvPr>
            <p:ph type="body" idx="1"/>
          </p:nvPr>
        </p:nvSpPr>
        <p:spPr>
          <a:xfrm>
            <a:off x="695325" y="1376363"/>
            <a:ext cx="10656888" cy="45005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3"/>
            <a:r>
              <a:rPr lang="en-US" dirty="0"/>
              <a:t>Fifth level </a:t>
            </a:r>
          </a:p>
        </p:txBody>
      </p:sp>
    </p:spTree>
    <p:extLst>
      <p:ext uri="{BB962C8B-B14F-4D97-AF65-F5344CB8AC3E}">
        <p14:creationId xmlns:p14="http://schemas.microsoft.com/office/powerpoint/2010/main" val="1767798387"/>
      </p:ext>
    </p:extLst>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 id="2147484595" r:id="rId12"/>
    <p:sldLayoutId id="2147484596" r:id="rId13"/>
    <p:sldLayoutId id="2147484597" r:id="rId14"/>
    <p:sldLayoutId id="2147484598" r:id="rId15"/>
    <p:sldLayoutId id="2147484599" r:id="rId16"/>
    <p:sldLayoutId id="2147484600" r:id="rId17"/>
    <p:sldLayoutId id="2147484601" r:id="rId18"/>
    <p:sldLayoutId id="2147484602" r:id="rId19"/>
    <p:sldLayoutId id="2147484603" r:id="rId20"/>
  </p:sldLayoutIdLst>
  <p:txStyles>
    <p:titleStyle>
      <a:lvl1pPr algn="l" defTabSz="914400" rtl="0" eaLnBrk="1" latinLnBrk="0" hangingPunct="1">
        <a:lnSpc>
          <a:spcPct val="90000"/>
        </a:lnSpc>
        <a:spcBef>
          <a:spcPct val="0"/>
        </a:spcBef>
        <a:buNone/>
        <a:defRPr sz="4000" b="1" kern="1200" spc="-20" baseline="0">
          <a:solidFill>
            <a:srgbClr val="043673"/>
          </a:solidFill>
          <a:latin typeface="+mn-lt"/>
          <a:ea typeface="+mj-ea"/>
          <a:cs typeface="Helvetica" panose="020B0604020202020204" pitchFamily="34" charset="0"/>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600" b="0" kern="1200">
          <a:solidFill>
            <a:schemeClr val="tx1"/>
          </a:solidFill>
          <a:latin typeface="+mn-lt"/>
          <a:ea typeface="+mn-ea"/>
          <a:cs typeface="+mn-cs"/>
        </a:defRPr>
      </a:lvl1pPr>
      <a:lvl2pPr marL="449263" indent="-182563" algn="l" defTabSz="914400" rtl="0" eaLnBrk="1" latinLnBrk="0" hangingPunct="1">
        <a:lnSpc>
          <a:spcPct val="100000"/>
        </a:lnSpc>
        <a:spcBef>
          <a:spcPts val="0"/>
        </a:spcBef>
        <a:buFont typeface="Abadi" panose="020B0604020104020204" pitchFamily="34" charset="0"/>
        <a:buChar char="-"/>
        <a:defRPr lang="en-US" sz="2200" b="0" kern="1200" dirty="0" err="1" smtClean="0">
          <a:ln>
            <a:noFill/>
          </a:ln>
          <a:solidFill>
            <a:schemeClr val="tx2">
              <a:lumMod val="50000"/>
            </a:schemeClr>
          </a:solidFill>
          <a:effectLst/>
          <a:latin typeface="+mn-lt"/>
          <a:ea typeface="+mn-ea"/>
          <a:cs typeface="+mn-cs"/>
        </a:defRPr>
      </a:lvl2pPr>
      <a:lvl3pPr marL="630238" indent="-180975" algn="l" defTabSz="914400" rtl="0" eaLnBrk="1" latinLnBrk="0" hangingPunct="1">
        <a:lnSpc>
          <a:spcPct val="100000"/>
        </a:lnSpc>
        <a:spcBef>
          <a:spcPts val="0"/>
        </a:spcBef>
        <a:buFont typeface="Calibri" panose="020F0502020204030204" pitchFamily="34" charset="0"/>
        <a:buChar char="›"/>
        <a:defRPr sz="2000" b="0" kern="1200">
          <a:ln>
            <a:noFill/>
          </a:ln>
          <a:solidFill>
            <a:schemeClr val="tx2">
              <a:lumMod val="50000"/>
            </a:schemeClr>
          </a:solidFill>
          <a:latin typeface="+mn-lt"/>
          <a:ea typeface="+mn-ea"/>
          <a:cs typeface="+mn-cs"/>
        </a:defRPr>
      </a:lvl3pPr>
      <a:lvl4pPr marL="801688" indent="-171450" algn="l" defTabSz="914400" rtl="0" eaLnBrk="1" latinLnBrk="0" hangingPunct="1">
        <a:lnSpc>
          <a:spcPct val="100000"/>
        </a:lnSpc>
        <a:spcBef>
          <a:spcPts val="0"/>
        </a:spcBef>
        <a:buFont typeface="Wingdings" panose="05000000000000000000" pitchFamily="2" charset="2"/>
        <a:buChar char="§"/>
        <a:defRPr sz="1600" b="0" kern="1200">
          <a:ln>
            <a:noFill/>
          </a:ln>
          <a:solidFill>
            <a:srgbClr val="326BB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p15:clr>
            <a:srgbClr val="F26B43"/>
          </p15:clr>
        </p15:guide>
        <p15:guide id="2" pos="438">
          <p15:clr>
            <a:srgbClr val="F26B43"/>
          </p15:clr>
        </p15:guide>
        <p15:guide id="3" pos="7151">
          <p15:clr>
            <a:srgbClr val="F26B43"/>
          </p15:clr>
        </p15:guide>
        <p15:guide id="4" orient="horz" pos="822">
          <p15:clr>
            <a:srgbClr val="F26B43"/>
          </p15:clr>
        </p15:guide>
        <p15:guide id="5" orient="horz" pos="867">
          <p15:clr>
            <a:srgbClr val="F26B43"/>
          </p15:clr>
        </p15:guide>
        <p15:guide id="6" orient="horz" pos="3702">
          <p15:clr>
            <a:srgbClr val="F26B43"/>
          </p15:clr>
        </p15:guide>
        <p15:guide id="8" orient="horz" pos="424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21" Type="http://schemas.openxmlformats.org/officeDocument/2006/relationships/image" Target="../media/image46.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svg"/><Relationship Id="rId2" Type="http://schemas.openxmlformats.org/officeDocument/2006/relationships/notesSlide" Target="../notesSlides/notesSlide18.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19" Type="http://schemas.openxmlformats.org/officeDocument/2006/relationships/image" Target="../media/image44.pn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38.png"/><Relationship Id="rId3" Type="http://schemas.openxmlformats.org/officeDocument/2006/relationships/image" Target="../media/image47.png"/><Relationship Id="rId7" Type="http://schemas.microsoft.com/office/2007/relationships/hdphoto" Target="../media/hdphoto5.wdp"/><Relationship Id="rId12" Type="http://schemas.microsoft.com/office/2007/relationships/hdphoto" Target="../media/hdphoto6.wdp"/><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49.png"/><Relationship Id="rId11" Type="http://schemas.openxmlformats.org/officeDocument/2006/relationships/image" Target="../media/image53.png"/><Relationship Id="rId5" Type="http://schemas.microsoft.com/office/2007/relationships/hdphoto" Target="../media/hdphoto4.wdp"/><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png"/><Relationship Id="rId14" Type="http://schemas.openxmlformats.org/officeDocument/2006/relationships/image" Target="../media/image3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hyperlink" Target="https://www.who.int/publications/i/item/9789240001503"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54.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image" Target="../media/image57.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5362B-D00D-9DB9-B7DA-5417F60B2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3D9102-F3D1-6708-653D-F1D050B894CB}"/>
              </a:ext>
            </a:extLst>
          </p:cNvPr>
          <p:cNvSpPr>
            <a:spLocks noGrp="1"/>
          </p:cNvSpPr>
          <p:nvPr>
            <p:ph type="ctrTitle"/>
          </p:nvPr>
        </p:nvSpPr>
        <p:spPr/>
        <p:txBody>
          <a:bodyPr/>
          <a:lstStyle/>
          <a:p>
            <a:r>
              <a:rPr lang="en-ZA" dirty="0"/>
              <a:t>Module 4: Prevention</a:t>
            </a:r>
          </a:p>
        </p:txBody>
      </p:sp>
    </p:spTree>
    <p:extLst>
      <p:ext uri="{BB962C8B-B14F-4D97-AF65-F5344CB8AC3E}">
        <p14:creationId xmlns:p14="http://schemas.microsoft.com/office/powerpoint/2010/main" val="2889016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87C8-3E4A-392D-2721-CFF3BF379E49}"/>
              </a:ext>
            </a:extLst>
          </p:cNvPr>
          <p:cNvSpPr>
            <a:spLocks noGrp="1"/>
          </p:cNvSpPr>
          <p:nvPr>
            <p:ph type="title"/>
          </p:nvPr>
        </p:nvSpPr>
        <p:spPr/>
        <p:txBody>
          <a:bodyPr>
            <a:normAutofit/>
          </a:bodyPr>
          <a:lstStyle/>
          <a:p>
            <a:r>
              <a:rPr lang="en-ZA" dirty="0"/>
              <a:t>BCG vaccination</a:t>
            </a:r>
            <a:endParaRPr lang="en-GB" dirty="0"/>
          </a:p>
        </p:txBody>
      </p:sp>
    </p:spTree>
    <p:extLst>
      <p:ext uri="{BB962C8B-B14F-4D97-AF65-F5344CB8AC3E}">
        <p14:creationId xmlns:p14="http://schemas.microsoft.com/office/powerpoint/2010/main" val="2638318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p:cNvSpPr>
            <a:spLocks noGrp="1"/>
          </p:cNvSpPr>
          <p:nvPr>
            <p:ph type="title"/>
          </p:nvPr>
        </p:nvSpPr>
        <p:spPr/>
        <p:txBody>
          <a:bodyPr/>
          <a:lstStyle/>
          <a:p>
            <a:r>
              <a:rPr lang="en-US" altLang="en-AU" dirty="0"/>
              <a:t>Bacille Calmette-Guérin (BCG) vaccination </a:t>
            </a:r>
            <a:endParaRPr lang="en-AU" altLang="en-AU" dirty="0"/>
          </a:p>
        </p:txBody>
      </p:sp>
      <p:sp>
        <p:nvSpPr>
          <p:cNvPr id="17410" name="Content Placeholder 1"/>
          <p:cNvSpPr>
            <a:spLocks noGrp="1"/>
          </p:cNvSpPr>
          <p:nvPr>
            <p:ph type="body" sz="quarter" idx="10"/>
          </p:nvPr>
        </p:nvSpPr>
        <p:spPr/>
        <p:txBody>
          <a:bodyPr/>
          <a:lstStyle/>
          <a:p>
            <a:r>
              <a:rPr lang="en-US" altLang="en-US" dirty="0"/>
              <a:t>BCG is a </a:t>
            </a:r>
            <a:r>
              <a:rPr lang="en-US" altLang="en-US" b="1" dirty="0"/>
              <a:t>live vaccine </a:t>
            </a:r>
            <a:r>
              <a:rPr lang="en-US" altLang="en-US" dirty="0"/>
              <a:t>which </a:t>
            </a:r>
            <a:r>
              <a:rPr lang="en-US" altLang="en-US" b="1" dirty="0"/>
              <a:t>stimulates the immune system </a:t>
            </a:r>
            <a:r>
              <a:rPr lang="en-US" altLang="en-US" dirty="0"/>
              <a:t>so it is ‘prepared’ and can react when confronted with TB bacteria. </a:t>
            </a:r>
          </a:p>
          <a:p>
            <a:endParaRPr lang="en-US" altLang="en-US" dirty="0"/>
          </a:p>
          <a:p>
            <a:r>
              <a:rPr lang="en-US" altLang="en-US" dirty="0"/>
              <a:t>BCG </a:t>
            </a:r>
            <a:r>
              <a:rPr lang="en-US" altLang="en-US" b="1" dirty="0"/>
              <a:t>protects</a:t>
            </a:r>
            <a:r>
              <a:rPr lang="en-US" altLang="en-US" dirty="0"/>
              <a:t> infants and young children </a:t>
            </a:r>
            <a:r>
              <a:rPr lang="en-US" altLang="en-US" b="1" dirty="0"/>
              <a:t>against severe forms </a:t>
            </a:r>
            <a:r>
              <a:rPr lang="en-US" altLang="en-US" dirty="0"/>
              <a:t>of disseminated TB e.g., miliary TB or TB meningitis. </a:t>
            </a:r>
          </a:p>
          <a:p>
            <a:endParaRPr lang="en-US" altLang="en-US" dirty="0"/>
          </a:p>
          <a:p>
            <a:r>
              <a:rPr lang="en-US" altLang="en-US" dirty="0"/>
              <a:t>The protection provided by newborn BCG vaccination </a:t>
            </a:r>
            <a:r>
              <a:rPr lang="en-US" altLang="en-US" b="1" dirty="0"/>
              <a:t>wanes over time.</a:t>
            </a:r>
          </a:p>
          <a:p>
            <a:pPr marL="0" indent="0">
              <a:buNone/>
            </a:pPr>
            <a:endParaRPr lang="en-US" altLang="en-US" dirty="0"/>
          </a:p>
          <a:p>
            <a:r>
              <a:rPr lang="en-US" altLang="en-AU" dirty="0"/>
              <a:t>BCG is a very </a:t>
            </a:r>
            <a:r>
              <a:rPr lang="en-US" altLang="en-AU" b="1" dirty="0"/>
              <a:t>safe vaccine </a:t>
            </a:r>
            <a:r>
              <a:rPr lang="en-US" altLang="en-AU" dirty="0"/>
              <a:t>with very few risks except for severely immunosuppressed infants. </a:t>
            </a:r>
            <a:endParaRPr lang="en-US" altLang="en-US" dirty="0"/>
          </a:p>
        </p:txBody>
      </p:sp>
    </p:spTree>
    <p:extLst>
      <p:ext uri="{BB962C8B-B14F-4D97-AF65-F5344CB8AC3E}">
        <p14:creationId xmlns:p14="http://schemas.microsoft.com/office/powerpoint/2010/main" val="237688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DC65D1-E6E7-8477-F876-F2416AC9DC7D}"/>
              </a:ext>
            </a:extLst>
          </p:cNvPr>
          <p:cNvSpPr>
            <a:spLocks noGrp="1"/>
          </p:cNvSpPr>
          <p:nvPr>
            <p:ph type="title"/>
          </p:nvPr>
        </p:nvSpPr>
        <p:spPr/>
        <p:txBody>
          <a:bodyPr>
            <a:normAutofit fontScale="90000"/>
          </a:bodyPr>
          <a:lstStyle/>
          <a:p>
            <a:r>
              <a:rPr lang="en-ZA" dirty="0"/>
              <a:t>Contact screening and management</a:t>
            </a:r>
            <a:endParaRPr lang="en-GB" dirty="0"/>
          </a:p>
        </p:txBody>
      </p:sp>
    </p:spTree>
    <p:extLst>
      <p:ext uri="{BB962C8B-B14F-4D97-AF65-F5344CB8AC3E}">
        <p14:creationId xmlns:p14="http://schemas.microsoft.com/office/powerpoint/2010/main" val="133710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2"/>
          <p:cNvSpPr>
            <a:spLocks noGrp="1"/>
          </p:cNvSpPr>
          <p:nvPr>
            <p:ph type="title"/>
          </p:nvPr>
        </p:nvSpPr>
        <p:spPr/>
        <p:txBody>
          <a:bodyPr/>
          <a:lstStyle/>
          <a:p>
            <a:r>
              <a:rPr lang="en-US" altLang="en-AU" dirty="0"/>
              <a:t>TB contact screening and management </a:t>
            </a:r>
          </a:p>
        </p:txBody>
      </p:sp>
      <p:sp>
        <p:nvSpPr>
          <p:cNvPr id="20482" name="Content Placeholder 1"/>
          <p:cNvSpPr>
            <a:spLocks noGrp="1"/>
          </p:cNvSpPr>
          <p:nvPr>
            <p:ph type="body" sz="quarter" idx="10"/>
          </p:nvPr>
        </p:nvSpPr>
        <p:spPr/>
        <p:txBody>
          <a:bodyPr>
            <a:normAutofit/>
          </a:bodyPr>
          <a:lstStyle/>
          <a:p>
            <a:pPr>
              <a:defRPr/>
            </a:pPr>
            <a:r>
              <a:rPr lang="en-US" dirty="0"/>
              <a:t>Screening of close contacts of recently diagnosed TB patients is widely and strongly recommended. </a:t>
            </a:r>
          </a:p>
        </p:txBody>
      </p:sp>
      <p:pic>
        <p:nvPicPr>
          <p:cNvPr id="4" name="Picture 3">
            <a:extLst>
              <a:ext uri="{FF2B5EF4-FFF2-40B4-BE49-F238E27FC236}">
                <a16:creationId xmlns:a16="http://schemas.microsoft.com/office/drawing/2014/main" id="{C5640D8C-502C-4D71-B951-6B0738E13848}"/>
              </a:ext>
            </a:extLst>
          </p:cNvPr>
          <p:cNvPicPr>
            <a:picLocks noChangeAspect="1"/>
          </p:cNvPicPr>
          <p:nvPr/>
        </p:nvPicPr>
        <p:blipFill>
          <a:blip r:embed="rId3"/>
          <a:stretch>
            <a:fillRect/>
          </a:stretch>
        </p:blipFill>
        <p:spPr>
          <a:xfrm>
            <a:off x="8734926" y="2195054"/>
            <a:ext cx="2316497" cy="3286583"/>
          </a:xfrm>
          <a:prstGeom prst="rect">
            <a:avLst/>
          </a:prstGeom>
          <a:effectLst>
            <a:outerShdw blurRad="63500" sx="102000" sy="102000" algn="ctr" rotWithShape="0">
              <a:prstClr val="black">
                <a:alpha val="40000"/>
              </a:prstClr>
            </a:outerShdw>
          </a:effectLst>
        </p:spPr>
      </p:pic>
      <p:sp>
        <p:nvSpPr>
          <p:cNvPr id="2" name="Content Placeholder 1">
            <a:extLst>
              <a:ext uri="{FF2B5EF4-FFF2-40B4-BE49-F238E27FC236}">
                <a16:creationId xmlns:a16="http://schemas.microsoft.com/office/drawing/2014/main" id="{E55FE8B1-90C2-83FC-8732-EC806E3E3A87}"/>
              </a:ext>
            </a:extLst>
          </p:cNvPr>
          <p:cNvSpPr txBox="1">
            <a:spLocks/>
          </p:cNvSpPr>
          <p:nvPr/>
        </p:nvSpPr>
        <p:spPr>
          <a:xfrm>
            <a:off x="695325" y="2357438"/>
            <a:ext cx="7738812" cy="450056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600" b="0" kern="1200">
                <a:solidFill>
                  <a:schemeClr val="tx1"/>
                </a:solidFill>
                <a:latin typeface="+mn-lt"/>
                <a:ea typeface="+mn-ea"/>
                <a:cs typeface="+mn-cs"/>
              </a:defRPr>
            </a:lvl1pPr>
            <a:lvl2pPr marL="449263" indent="-182563" algn="l" defTabSz="914400" rtl="0" eaLnBrk="1" latinLnBrk="0" hangingPunct="1">
              <a:lnSpc>
                <a:spcPct val="100000"/>
              </a:lnSpc>
              <a:spcBef>
                <a:spcPts val="0"/>
              </a:spcBef>
              <a:buFont typeface="Abadi" panose="020B0604020104020204" pitchFamily="34" charset="0"/>
              <a:buChar char="-"/>
              <a:defRPr lang="en-US" sz="2200" b="0" kern="1200" dirty="0" err="1" smtClean="0">
                <a:ln>
                  <a:noFill/>
                </a:ln>
                <a:solidFill>
                  <a:schemeClr val="tx2">
                    <a:lumMod val="50000"/>
                  </a:schemeClr>
                </a:solidFill>
                <a:effectLst/>
                <a:latin typeface="+mn-lt"/>
                <a:ea typeface="+mn-ea"/>
                <a:cs typeface="+mn-cs"/>
              </a:defRPr>
            </a:lvl2pPr>
            <a:lvl3pPr marL="630238" indent="-180975" algn="l" defTabSz="914400" rtl="0" eaLnBrk="1" latinLnBrk="0" hangingPunct="1">
              <a:lnSpc>
                <a:spcPct val="100000"/>
              </a:lnSpc>
              <a:spcBef>
                <a:spcPts val="0"/>
              </a:spcBef>
              <a:buFont typeface="Calibri" panose="020F0502020204030204" pitchFamily="34" charset="0"/>
              <a:buChar char="›"/>
              <a:defRPr sz="2000" b="0" kern="1200">
                <a:ln>
                  <a:noFill/>
                </a:ln>
                <a:solidFill>
                  <a:schemeClr val="tx2">
                    <a:lumMod val="50000"/>
                  </a:schemeClr>
                </a:solidFill>
                <a:latin typeface="+mn-lt"/>
                <a:ea typeface="+mn-ea"/>
                <a:cs typeface="+mn-cs"/>
              </a:defRPr>
            </a:lvl3pPr>
            <a:lvl4pPr marL="801688" indent="-171450" algn="l" defTabSz="914400" rtl="0" eaLnBrk="1" latinLnBrk="0" hangingPunct="1">
              <a:lnSpc>
                <a:spcPct val="100000"/>
              </a:lnSpc>
              <a:spcBef>
                <a:spcPts val="0"/>
              </a:spcBef>
              <a:buFont typeface="Wingdings" panose="05000000000000000000" pitchFamily="2" charset="2"/>
              <a:buChar char="§"/>
              <a:defRPr sz="1600" b="0" kern="1200">
                <a:ln>
                  <a:noFill/>
                </a:ln>
                <a:solidFill>
                  <a:srgbClr val="326BB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1200"/>
              </a:spcAft>
              <a:defRPr/>
            </a:pPr>
            <a:r>
              <a:rPr lang="en-US" dirty="0"/>
              <a:t>To encourage a person-centered approach: contact </a:t>
            </a:r>
            <a:r>
              <a:rPr lang="en-US"/>
              <a:t>screening may be </a:t>
            </a:r>
            <a:r>
              <a:rPr lang="en-US" dirty="0"/>
              <a:t>carried out in the home by a lay healthcare worker. </a:t>
            </a:r>
          </a:p>
          <a:p>
            <a:pPr fontAlgn="auto">
              <a:spcAft>
                <a:spcPts val="0"/>
              </a:spcAft>
              <a:defRPr/>
            </a:pPr>
            <a:r>
              <a:rPr lang="en-US" dirty="0"/>
              <a:t>Categories of TB patients prioritised for contact tracing include:</a:t>
            </a:r>
          </a:p>
          <a:p>
            <a:pPr lvl="1" fontAlgn="auto">
              <a:spcAft>
                <a:spcPts val="0"/>
              </a:spcAft>
              <a:defRPr/>
            </a:pPr>
            <a:r>
              <a:rPr lang="en-US" dirty="0"/>
              <a:t>Bacteriologically confirmed pulmonary TB </a:t>
            </a:r>
          </a:p>
          <a:p>
            <a:pPr lvl="1" fontAlgn="auto">
              <a:spcAft>
                <a:spcPts val="0"/>
              </a:spcAft>
              <a:defRPr/>
            </a:pPr>
            <a:r>
              <a:rPr lang="en-US" dirty="0"/>
              <a:t>Children with TB</a:t>
            </a:r>
          </a:p>
          <a:p>
            <a:pPr lvl="1" fontAlgn="auto">
              <a:spcAft>
                <a:spcPts val="0"/>
              </a:spcAft>
              <a:defRPr/>
            </a:pPr>
            <a:r>
              <a:rPr lang="en-US" dirty="0"/>
              <a:t>PLHIV </a:t>
            </a:r>
          </a:p>
          <a:p>
            <a:pPr lvl="1" fontAlgn="auto">
              <a:spcAft>
                <a:spcPts val="0"/>
              </a:spcAft>
              <a:defRPr/>
            </a:pPr>
            <a:r>
              <a:rPr lang="en-US" dirty="0"/>
              <a:t>People with RR/MDR-TB</a:t>
            </a:r>
          </a:p>
        </p:txBody>
      </p:sp>
      <p:sp>
        <p:nvSpPr>
          <p:cNvPr id="3" name="TextBox 2">
            <a:extLst>
              <a:ext uri="{FF2B5EF4-FFF2-40B4-BE49-F238E27FC236}">
                <a16:creationId xmlns:a16="http://schemas.microsoft.com/office/drawing/2014/main" id="{3E8E5E4C-5EE5-CDC5-905F-1B575B0DA423}"/>
              </a:ext>
            </a:extLst>
          </p:cNvPr>
          <p:cNvSpPr txBox="1"/>
          <p:nvPr/>
        </p:nvSpPr>
        <p:spPr>
          <a:xfrm>
            <a:off x="695324" y="6121241"/>
            <a:ext cx="10656887" cy="246221"/>
          </a:xfrm>
          <a:prstGeom prst="rect">
            <a:avLst/>
          </a:prstGeom>
          <a:solidFill>
            <a:srgbClr val="D9D9D9"/>
          </a:solidFill>
          <a:ln>
            <a:noFill/>
          </a:ln>
          <a:effectLst>
            <a:outerShdw blurRad="50800" dist="38100" dir="2700000" algn="tl" rotWithShape="0">
              <a:prstClr val="black">
                <a:alpha val="40000"/>
              </a:prstClr>
            </a:outerShdw>
          </a:effectLst>
        </p:spPr>
        <p:txBody>
          <a:bodyPr wrap="square" rtlCol="0">
            <a:spAutoFit/>
          </a:bodyPr>
          <a:lstStyle/>
          <a:p>
            <a:r>
              <a:rPr lang="en-US" sz="1000" dirty="0">
                <a:latin typeface="+mn-lt"/>
              </a:rPr>
              <a:t>WHO consolidated guidelines on tuberculosis. Module 1: prevention – tuberculosis preventive treatment. Geneva: World Health Organization; 2020. </a:t>
            </a:r>
            <a:r>
              <a:rPr lang="en-US" sz="1000" dirty="0" err="1">
                <a:latin typeface="+mn-lt"/>
              </a:rPr>
              <a:t>Licence</a:t>
            </a:r>
            <a:r>
              <a:rPr lang="en-US" sz="1000" dirty="0">
                <a:latin typeface="+mn-lt"/>
              </a:rPr>
              <a:t>: CC BY-NC-SA 3.0 IGO.</a:t>
            </a:r>
            <a:endParaRPr lang="en-ZA" sz="1000"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96436B-117E-214F-7782-E6CE93997F6C}"/>
              </a:ext>
            </a:extLst>
          </p:cNvPr>
          <p:cNvSpPr txBox="1"/>
          <p:nvPr/>
        </p:nvSpPr>
        <p:spPr>
          <a:xfrm>
            <a:off x="1970465" y="4264292"/>
            <a:ext cx="6857116" cy="338554"/>
          </a:xfrm>
          <a:prstGeom prst="rect">
            <a:avLst/>
          </a:prstGeom>
          <a:solidFill>
            <a:srgbClr val="DBF2FD"/>
          </a:solidFill>
          <a:ln>
            <a:solidFill>
              <a:srgbClr val="043673"/>
            </a:solidFill>
          </a:ln>
          <a:effectLst/>
        </p:spPr>
        <p:txBody>
          <a:bodyPr wrap="square" rtlCol="0">
            <a:spAutoFit/>
          </a:bodyPr>
          <a:lstStyle/>
          <a:p>
            <a:pPr algn="ctr"/>
            <a:r>
              <a:rPr lang="en-ZA" sz="1600" dirty="0">
                <a:solidFill>
                  <a:schemeClr val="bg1"/>
                </a:solidFill>
                <a:latin typeface="+mn-lt"/>
              </a:rPr>
              <a:t>TB symptoms develop</a:t>
            </a:r>
            <a:endParaRPr lang="en-GB" sz="1600" dirty="0">
              <a:solidFill>
                <a:schemeClr val="bg1"/>
              </a:solidFill>
              <a:latin typeface="+mn-lt"/>
            </a:endParaRPr>
          </a:p>
        </p:txBody>
      </p:sp>
      <p:sp>
        <p:nvSpPr>
          <p:cNvPr id="29698" name="Titolo 2"/>
          <p:cNvSpPr>
            <a:spLocks noGrp="1"/>
          </p:cNvSpPr>
          <p:nvPr>
            <p:ph type="title" idx="4294967295"/>
          </p:nvPr>
        </p:nvSpPr>
        <p:spPr>
          <a:xfrm>
            <a:off x="532310" y="215605"/>
            <a:ext cx="10656888" cy="1116012"/>
          </a:xfrm>
        </p:spPr>
        <p:txBody>
          <a:bodyPr anchor="t">
            <a:normAutofit fontScale="90000"/>
          </a:bodyPr>
          <a:lstStyle/>
          <a:p>
            <a:pPr algn="l"/>
            <a:r>
              <a:rPr lang="en-US" altLang="en-US" dirty="0"/>
              <a:t>Guidance for screening and management of contacts</a:t>
            </a:r>
            <a:endParaRPr lang="it-IT" altLang="en-US" dirty="0"/>
          </a:p>
        </p:txBody>
      </p:sp>
      <p:sp>
        <p:nvSpPr>
          <p:cNvPr id="8" name="TextBox 7">
            <a:extLst>
              <a:ext uri="{FF2B5EF4-FFF2-40B4-BE49-F238E27FC236}">
                <a16:creationId xmlns:a16="http://schemas.microsoft.com/office/drawing/2014/main" id="{4403265B-4CDE-4B06-DF3B-22FA50706AC2}"/>
              </a:ext>
            </a:extLst>
          </p:cNvPr>
          <p:cNvSpPr txBox="1"/>
          <p:nvPr/>
        </p:nvSpPr>
        <p:spPr>
          <a:xfrm>
            <a:off x="491797" y="995850"/>
            <a:ext cx="11382607" cy="338554"/>
          </a:xfrm>
          <a:prstGeom prst="rect">
            <a:avLst/>
          </a:prstGeom>
          <a:solidFill>
            <a:srgbClr val="DBF2FD"/>
          </a:solidFill>
          <a:ln>
            <a:solidFill>
              <a:srgbClr val="043673"/>
            </a:solidFill>
          </a:ln>
          <a:effectLst/>
        </p:spPr>
        <p:txBody>
          <a:bodyPr wrap="square" rtlCol="0">
            <a:spAutoFit/>
          </a:bodyPr>
          <a:lstStyle/>
          <a:p>
            <a:pPr algn="ctr"/>
            <a:r>
              <a:rPr lang="en-ZA" sz="1600" dirty="0">
                <a:latin typeface="+mn-lt"/>
              </a:rPr>
              <a:t>Any current symptoms* suggestive of TB? </a:t>
            </a:r>
          </a:p>
        </p:txBody>
      </p:sp>
      <p:sp>
        <p:nvSpPr>
          <p:cNvPr id="11" name="TextBox 10">
            <a:extLst>
              <a:ext uri="{FF2B5EF4-FFF2-40B4-BE49-F238E27FC236}">
                <a16:creationId xmlns:a16="http://schemas.microsoft.com/office/drawing/2014/main" id="{C4F5DA15-B0B3-413B-3C30-1BA080EE9FE9}"/>
              </a:ext>
            </a:extLst>
          </p:cNvPr>
          <p:cNvSpPr txBox="1"/>
          <p:nvPr/>
        </p:nvSpPr>
        <p:spPr>
          <a:xfrm>
            <a:off x="6349019" y="2164717"/>
            <a:ext cx="2484565" cy="338554"/>
          </a:xfrm>
          <a:prstGeom prst="rect">
            <a:avLst/>
          </a:prstGeom>
          <a:solidFill>
            <a:srgbClr val="DBF2FD"/>
          </a:solidFill>
          <a:ln>
            <a:solidFill>
              <a:srgbClr val="043673"/>
            </a:solidFill>
          </a:ln>
          <a:effectLst/>
        </p:spPr>
        <p:txBody>
          <a:bodyPr wrap="square" rtlCol="0">
            <a:spAutoFit/>
          </a:bodyPr>
          <a:lstStyle/>
          <a:p>
            <a:pPr algn="ctr"/>
            <a:r>
              <a:rPr lang="en-ZA" sz="1600" dirty="0">
                <a:latin typeface="+mn-lt"/>
              </a:rPr>
              <a:t>&lt; 5 years </a:t>
            </a:r>
            <a:r>
              <a:rPr lang="en-ZA" sz="1600" i="1" dirty="0">
                <a:latin typeface="+mn-lt"/>
              </a:rPr>
              <a:t>or</a:t>
            </a:r>
            <a:r>
              <a:rPr lang="en-ZA" sz="1600" dirty="0">
                <a:latin typeface="+mn-lt"/>
              </a:rPr>
              <a:t> HIV infected</a:t>
            </a:r>
            <a:endParaRPr lang="en-GB" sz="1600" dirty="0">
              <a:latin typeface="+mn-lt"/>
            </a:endParaRPr>
          </a:p>
        </p:txBody>
      </p:sp>
      <p:sp>
        <p:nvSpPr>
          <p:cNvPr id="12" name="TextBox 11">
            <a:extLst>
              <a:ext uri="{FF2B5EF4-FFF2-40B4-BE49-F238E27FC236}">
                <a16:creationId xmlns:a16="http://schemas.microsoft.com/office/drawing/2014/main" id="{6C42E0B1-A67F-CDC2-ADEC-4A2FEEBC981E}"/>
              </a:ext>
            </a:extLst>
          </p:cNvPr>
          <p:cNvSpPr txBox="1"/>
          <p:nvPr/>
        </p:nvSpPr>
        <p:spPr>
          <a:xfrm>
            <a:off x="2873876" y="3333584"/>
            <a:ext cx="5959708" cy="338554"/>
          </a:xfrm>
          <a:prstGeom prst="rect">
            <a:avLst/>
          </a:prstGeom>
          <a:solidFill>
            <a:srgbClr val="DBF2FD"/>
          </a:solidFill>
          <a:ln>
            <a:solidFill>
              <a:srgbClr val="043673"/>
            </a:solidFill>
          </a:ln>
          <a:effectLst/>
        </p:spPr>
        <p:txBody>
          <a:bodyPr wrap="square" rtlCol="0">
            <a:spAutoFit/>
          </a:bodyPr>
          <a:lstStyle/>
          <a:p>
            <a:pPr algn="ctr"/>
            <a:r>
              <a:rPr lang="en-ZA" sz="1600" b="1" dirty="0">
                <a:solidFill>
                  <a:srgbClr val="C00000"/>
                </a:solidFill>
                <a:latin typeface="+mn-lt"/>
              </a:rPr>
              <a:t>Start TPT.</a:t>
            </a:r>
            <a:endParaRPr lang="en-GB" sz="1600" b="1" dirty="0">
              <a:solidFill>
                <a:srgbClr val="C00000"/>
              </a:solidFill>
              <a:latin typeface="+mn-lt"/>
            </a:endParaRPr>
          </a:p>
        </p:txBody>
      </p:sp>
      <p:sp>
        <p:nvSpPr>
          <p:cNvPr id="13" name="TextBox 12">
            <a:extLst>
              <a:ext uri="{FF2B5EF4-FFF2-40B4-BE49-F238E27FC236}">
                <a16:creationId xmlns:a16="http://schemas.microsoft.com/office/drawing/2014/main" id="{7FA073A8-98C5-EBE7-DD6F-3FA348DA59DC}"/>
              </a:ext>
            </a:extLst>
          </p:cNvPr>
          <p:cNvSpPr txBox="1"/>
          <p:nvPr/>
        </p:nvSpPr>
        <p:spPr>
          <a:xfrm>
            <a:off x="503414" y="3794907"/>
            <a:ext cx="8330171" cy="346616"/>
          </a:xfrm>
          <a:prstGeom prst="rect">
            <a:avLst/>
          </a:prstGeom>
          <a:solidFill>
            <a:srgbClr val="DBF2FD"/>
          </a:solidFill>
          <a:ln>
            <a:solidFill>
              <a:srgbClr val="043673"/>
            </a:solidFill>
          </a:ln>
          <a:effectLst/>
        </p:spPr>
        <p:txBody>
          <a:bodyPr wrap="square" rtlCol="0">
            <a:spAutoFit/>
          </a:bodyPr>
          <a:lstStyle/>
          <a:p>
            <a:pPr algn="ctr"/>
            <a:r>
              <a:rPr lang="en-ZA" sz="1600" dirty="0">
                <a:latin typeface="+mn-lt"/>
              </a:rPr>
              <a:t>Follow up. If TPT started, complete. Monitor for development of TB symptoms:</a:t>
            </a:r>
            <a:endParaRPr lang="en-GB" sz="1600" dirty="0">
              <a:latin typeface="+mn-lt"/>
            </a:endParaRPr>
          </a:p>
        </p:txBody>
      </p:sp>
      <p:sp>
        <p:nvSpPr>
          <p:cNvPr id="15" name="TextBox 14">
            <a:extLst>
              <a:ext uri="{FF2B5EF4-FFF2-40B4-BE49-F238E27FC236}">
                <a16:creationId xmlns:a16="http://schemas.microsoft.com/office/drawing/2014/main" id="{3598C0F5-7A88-0C32-6CE4-7A847B0BEC31}"/>
              </a:ext>
            </a:extLst>
          </p:cNvPr>
          <p:cNvSpPr txBox="1"/>
          <p:nvPr/>
        </p:nvSpPr>
        <p:spPr>
          <a:xfrm>
            <a:off x="503418" y="2872261"/>
            <a:ext cx="2174861" cy="338554"/>
          </a:xfrm>
          <a:prstGeom prst="rect">
            <a:avLst/>
          </a:prstGeom>
          <a:solidFill>
            <a:srgbClr val="DBF2FD"/>
          </a:solidFill>
          <a:ln>
            <a:solidFill>
              <a:srgbClr val="043673"/>
            </a:solidFill>
          </a:ln>
          <a:effectLst/>
        </p:spPr>
        <p:txBody>
          <a:bodyPr wrap="square" rtlCol="0">
            <a:spAutoFit/>
          </a:bodyPr>
          <a:lstStyle/>
          <a:p>
            <a:pPr algn="ctr"/>
            <a:r>
              <a:rPr lang="en-ZA" sz="1600" dirty="0">
                <a:latin typeface="+mn-lt"/>
              </a:rPr>
              <a:t>TST  or IGRA negative </a:t>
            </a:r>
            <a:endParaRPr lang="en-GB" sz="1600" dirty="0">
              <a:latin typeface="+mn-lt"/>
            </a:endParaRPr>
          </a:p>
        </p:txBody>
      </p:sp>
      <p:sp>
        <p:nvSpPr>
          <p:cNvPr id="10" name="TextBox 9">
            <a:extLst>
              <a:ext uri="{FF2B5EF4-FFF2-40B4-BE49-F238E27FC236}">
                <a16:creationId xmlns:a16="http://schemas.microsoft.com/office/drawing/2014/main" id="{9D431DFA-56B7-9C01-D4AF-26360C78EE12}"/>
              </a:ext>
            </a:extLst>
          </p:cNvPr>
          <p:cNvSpPr txBox="1"/>
          <p:nvPr/>
        </p:nvSpPr>
        <p:spPr>
          <a:xfrm>
            <a:off x="507740" y="2164717"/>
            <a:ext cx="5691304" cy="584775"/>
          </a:xfrm>
          <a:prstGeom prst="rect">
            <a:avLst/>
          </a:prstGeom>
          <a:solidFill>
            <a:srgbClr val="DBF2FD"/>
          </a:solidFill>
          <a:ln>
            <a:solidFill>
              <a:srgbClr val="043673"/>
            </a:solidFill>
          </a:ln>
          <a:effectLst/>
        </p:spPr>
        <p:txBody>
          <a:bodyPr wrap="square" rtlCol="0">
            <a:spAutoFit/>
          </a:bodyPr>
          <a:lstStyle/>
          <a:p>
            <a:pPr algn="ctr"/>
            <a:r>
              <a:rPr lang="en-ZA" sz="1600" dirty="0">
                <a:latin typeface="+mn-lt"/>
              </a:rPr>
              <a:t>5-19 years </a:t>
            </a:r>
            <a:r>
              <a:rPr lang="en-ZA" sz="1600" i="1" dirty="0">
                <a:latin typeface="+mn-lt"/>
              </a:rPr>
              <a:t>and </a:t>
            </a:r>
            <a:r>
              <a:rPr lang="en-ZA" sz="1600" dirty="0">
                <a:latin typeface="+mn-lt"/>
              </a:rPr>
              <a:t>HIV-uninfected</a:t>
            </a:r>
          </a:p>
          <a:p>
            <a:pPr algn="ctr"/>
            <a:r>
              <a:rPr lang="en-ZA" sz="1600" dirty="0">
                <a:latin typeface="+mn-lt"/>
              </a:rPr>
              <a:t>If available, do TST or IGRA: </a:t>
            </a:r>
            <a:endParaRPr lang="en-GB" sz="1600" dirty="0">
              <a:latin typeface="+mn-lt"/>
            </a:endParaRPr>
          </a:p>
        </p:txBody>
      </p:sp>
      <p:sp>
        <p:nvSpPr>
          <p:cNvPr id="16" name="TextBox 15">
            <a:extLst>
              <a:ext uri="{FF2B5EF4-FFF2-40B4-BE49-F238E27FC236}">
                <a16:creationId xmlns:a16="http://schemas.microsoft.com/office/drawing/2014/main" id="{57898F55-097C-B7AB-0307-75455960AF31}"/>
              </a:ext>
            </a:extLst>
          </p:cNvPr>
          <p:cNvSpPr txBox="1"/>
          <p:nvPr/>
        </p:nvSpPr>
        <p:spPr>
          <a:xfrm>
            <a:off x="2874329" y="2872261"/>
            <a:ext cx="3320390" cy="338554"/>
          </a:xfrm>
          <a:prstGeom prst="rect">
            <a:avLst/>
          </a:prstGeom>
          <a:solidFill>
            <a:srgbClr val="DBF2FD"/>
          </a:solidFill>
          <a:ln>
            <a:solidFill>
              <a:srgbClr val="043673"/>
            </a:solidFill>
          </a:ln>
          <a:effectLst/>
        </p:spPr>
        <p:txBody>
          <a:bodyPr wrap="square" lIns="36000" rIns="36000" rtlCol="0">
            <a:spAutoFit/>
          </a:bodyPr>
          <a:lstStyle/>
          <a:p>
            <a:pPr algn="ctr"/>
            <a:r>
              <a:rPr lang="en-ZA" sz="1600">
                <a:latin typeface="+mn-lt"/>
              </a:rPr>
              <a:t>TST or </a:t>
            </a:r>
            <a:r>
              <a:rPr lang="en-ZA" sz="1600" dirty="0">
                <a:latin typeface="+mn-lt"/>
              </a:rPr>
              <a:t>IGRA positive or not done </a:t>
            </a:r>
            <a:endParaRPr lang="en-GB" sz="1600" dirty="0">
              <a:latin typeface="+mn-lt"/>
            </a:endParaRPr>
          </a:p>
        </p:txBody>
      </p:sp>
      <p:sp>
        <p:nvSpPr>
          <p:cNvPr id="19" name="TextBox 18">
            <a:extLst>
              <a:ext uri="{FF2B5EF4-FFF2-40B4-BE49-F238E27FC236}">
                <a16:creationId xmlns:a16="http://schemas.microsoft.com/office/drawing/2014/main" id="{2A5D1076-ACA6-0EF7-AC82-4012A59DAD98}"/>
              </a:ext>
            </a:extLst>
          </p:cNvPr>
          <p:cNvSpPr txBox="1"/>
          <p:nvPr/>
        </p:nvSpPr>
        <p:spPr>
          <a:xfrm>
            <a:off x="1970466" y="6137988"/>
            <a:ext cx="6799678" cy="338554"/>
          </a:xfrm>
          <a:prstGeom prst="rect">
            <a:avLst/>
          </a:prstGeom>
          <a:solidFill>
            <a:srgbClr val="DBF2FD"/>
          </a:solidFill>
          <a:ln>
            <a:solidFill>
              <a:srgbClr val="043673"/>
            </a:solidFill>
          </a:ln>
          <a:effectLst/>
        </p:spPr>
        <p:txBody>
          <a:bodyPr wrap="square" rtlCol="0">
            <a:spAutoFit/>
          </a:bodyPr>
          <a:lstStyle/>
          <a:p>
            <a:pPr algn="ctr"/>
            <a:r>
              <a:rPr lang="en-ZA" sz="1600" b="1" dirty="0">
                <a:solidFill>
                  <a:srgbClr val="C00000"/>
                </a:solidFill>
                <a:latin typeface="+mn-lt"/>
              </a:rPr>
              <a:t>Start TB treatment: </a:t>
            </a:r>
            <a:r>
              <a:rPr lang="en-ZA" sz="1600" dirty="0">
                <a:latin typeface="+mn-lt"/>
              </a:rPr>
              <a:t>regular</a:t>
            </a:r>
            <a:r>
              <a:rPr lang="en-ZA" sz="1100" dirty="0">
                <a:latin typeface="+mn-lt"/>
              </a:rPr>
              <a:t> </a:t>
            </a:r>
            <a:r>
              <a:rPr lang="en-ZA" sz="1600" dirty="0">
                <a:latin typeface="+mn-lt"/>
              </a:rPr>
              <a:t>follow up. If poor response after 2 months, refer. </a:t>
            </a:r>
            <a:endParaRPr lang="en-GB" sz="1600" b="1" dirty="0">
              <a:solidFill>
                <a:srgbClr val="C00000"/>
              </a:solidFill>
              <a:latin typeface="+mn-lt"/>
            </a:endParaRPr>
          </a:p>
        </p:txBody>
      </p:sp>
      <p:sp>
        <p:nvSpPr>
          <p:cNvPr id="20" name="TextBox 19">
            <a:extLst>
              <a:ext uri="{FF2B5EF4-FFF2-40B4-BE49-F238E27FC236}">
                <a16:creationId xmlns:a16="http://schemas.microsoft.com/office/drawing/2014/main" id="{C2C19E67-C238-0090-B4D8-9368DD56C2CB}"/>
              </a:ext>
            </a:extLst>
          </p:cNvPr>
          <p:cNvSpPr txBox="1"/>
          <p:nvPr/>
        </p:nvSpPr>
        <p:spPr>
          <a:xfrm>
            <a:off x="5658482" y="5186938"/>
            <a:ext cx="6227537" cy="338554"/>
          </a:xfrm>
          <a:prstGeom prst="rect">
            <a:avLst/>
          </a:prstGeom>
          <a:solidFill>
            <a:srgbClr val="DBF2FD"/>
          </a:solidFill>
          <a:ln>
            <a:solidFill>
              <a:srgbClr val="043673"/>
            </a:solidFill>
          </a:ln>
          <a:effectLst/>
        </p:spPr>
        <p:txBody>
          <a:bodyPr wrap="square" rtlCol="0">
            <a:spAutoFit/>
          </a:bodyPr>
          <a:lstStyle/>
          <a:p>
            <a:pPr algn="ctr"/>
            <a:r>
              <a:rPr lang="en-ZA" sz="1600" dirty="0">
                <a:latin typeface="+mn-lt"/>
              </a:rPr>
              <a:t>Decision to </a:t>
            </a:r>
            <a:r>
              <a:rPr lang="en-ZA" sz="1600" b="1" dirty="0">
                <a:latin typeface="+mn-lt"/>
              </a:rPr>
              <a:t>defer TB treatment</a:t>
            </a:r>
            <a:r>
              <a:rPr lang="en-ZA" sz="1600" dirty="0">
                <a:latin typeface="+mn-lt"/>
              </a:rPr>
              <a:t>: review in 2-4 weeks.</a:t>
            </a:r>
            <a:endParaRPr lang="en-GB" sz="1600" dirty="0">
              <a:latin typeface="+mn-lt"/>
            </a:endParaRPr>
          </a:p>
        </p:txBody>
      </p:sp>
      <p:sp>
        <p:nvSpPr>
          <p:cNvPr id="24" name="TextBox 23">
            <a:extLst>
              <a:ext uri="{FF2B5EF4-FFF2-40B4-BE49-F238E27FC236}">
                <a16:creationId xmlns:a16="http://schemas.microsoft.com/office/drawing/2014/main" id="{684F3CDC-A259-42D1-DE05-F09DE71CEFAE}"/>
              </a:ext>
            </a:extLst>
          </p:cNvPr>
          <p:cNvSpPr txBox="1"/>
          <p:nvPr/>
        </p:nvSpPr>
        <p:spPr>
          <a:xfrm>
            <a:off x="5655568" y="5649034"/>
            <a:ext cx="3113519" cy="338554"/>
          </a:xfrm>
          <a:prstGeom prst="rect">
            <a:avLst/>
          </a:prstGeom>
          <a:solidFill>
            <a:srgbClr val="DBF2FD"/>
          </a:solidFill>
          <a:ln>
            <a:solidFill>
              <a:srgbClr val="043673"/>
            </a:solidFill>
          </a:ln>
          <a:effectLst/>
        </p:spPr>
        <p:txBody>
          <a:bodyPr wrap="square" rtlCol="0">
            <a:spAutoFit/>
          </a:bodyPr>
          <a:lstStyle/>
          <a:p>
            <a:pPr algn="ctr"/>
            <a:r>
              <a:rPr lang="en-ZA" sz="1600" dirty="0">
                <a:latin typeface="+mn-lt"/>
              </a:rPr>
              <a:t>Symptoms persist.</a:t>
            </a:r>
            <a:endParaRPr lang="en-GB" sz="1600" dirty="0">
              <a:latin typeface="+mn-lt"/>
            </a:endParaRPr>
          </a:p>
        </p:txBody>
      </p:sp>
      <p:sp>
        <p:nvSpPr>
          <p:cNvPr id="25" name="TextBox 24">
            <a:extLst>
              <a:ext uri="{FF2B5EF4-FFF2-40B4-BE49-F238E27FC236}">
                <a16:creationId xmlns:a16="http://schemas.microsoft.com/office/drawing/2014/main" id="{8F1658B4-3415-42A3-65BB-D82931D7606B}"/>
              </a:ext>
            </a:extLst>
          </p:cNvPr>
          <p:cNvSpPr txBox="1"/>
          <p:nvPr/>
        </p:nvSpPr>
        <p:spPr>
          <a:xfrm>
            <a:off x="8918598" y="5648261"/>
            <a:ext cx="2967421" cy="338554"/>
          </a:xfrm>
          <a:prstGeom prst="rect">
            <a:avLst/>
          </a:prstGeom>
          <a:solidFill>
            <a:srgbClr val="DBF2FD"/>
          </a:solidFill>
          <a:ln>
            <a:solidFill>
              <a:srgbClr val="043673"/>
            </a:solidFill>
          </a:ln>
          <a:effectLst/>
        </p:spPr>
        <p:txBody>
          <a:bodyPr wrap="square" rtlCol="0" anchor="ctr">
            <a:noAutofit/>
          </a:bodyPr>
          <a:lstStyle/>
          <a:p>
            <a:pPr algn="ctr"/>
            <a:r>
              <a:rPr lang="en-ZA" sz="1600" dirty="0">
                <a:latin typeface="+mn-lt"/>
              </a:rPr>
              <a:t>Symptoms resolve.</a:t>
            </a:r>
            <a:endParaRPr lang="en-GB" sz="1600" dirty="0">
              <a:latin typeface="+mn-lt"/>
            </a:endParaRPr>
          </a:p>
        </p:txBody>
      </p:sp>
      <p:sp>
        <p:nvSpPr>
          <p:cNvPr id="4" name="Arrow: Pentagon 3">
            <a:extLst>
              <a:ext uri="{FF2B5EF4-FFF2-40B4-BE49-F238E27FC236}">
                <a16:creationId xmlns:a16="http://schemas.microsoft.com/office/drawing/2014/main" id="{B77AD9F0-4D6F-D3E9-C55F-9A5A17B27471}"/>
              </a:ext>
            </a:extLst>
          </p:cNvPr>
          <p:cNvSpPr/>
          <p:nvPr/>
        </p:nvSpPr>
        <p:spPr>
          <a:xfrm>
            <a:off x="0" y="766821"/>
            <a:ext cx="3209200" cy="567583"/>
          </a:xfrm>
          <a:prstGeom prst="homePlate">
            <a:avLst>
              <a:gd name="adj" fmla="val 34870"/>
            </a:avLst>
          </a:prstGeom>
          <a:solidFill>
            <a:srgbClr val="0077C8"/>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FDA3DE6-E1FE-F522-8E50-89701AFA4F93}"/>
              </a:ext>
            </a:extLst>
          </p:cNvPr>
          <p:cNvSpPr txBox="1"/>
          <p:nvPr/>
        </p:nvSpPr>
        <p:spPr>
          <a:xfrm>
            <a:off x="274058" y="773134"/>
            <a:ext cx="2405100" cy="584775"/>
          </a:xfrm>
          <a:prstGeom prst="rect">
            <a:avLst/>
          </a:prstGeom>
          <a:noFill/>
          <a:ln>
            <a:noFill/>
          </a:ln>
          <a:effectLst/>
        </p:spPr>
        <p:txBody>
          <a:bodyPr wrap="square" rtlCol="0">
            <a:spAutoFit/>
          </a:bodyPr>
          <a:lstStyle/>
          <a:p>
            <a:pPr algn="ctr"/>
            <a:r>
              <a:rPr lang="en-ZA" sz="1600" b="1" dirty="0">
                <a:solidFill>
                  <a:schemeClr val="bg2"/>
                </a:solidFill>
                <a:latin typeface="+mn-lt"/>
              </a:rPr>
              <a:t>Document TB exposure, age and HIV status</a:t>
            </a:r>
            <a:endParaRPr lang="en-GB" sz="1600" b="1" dirty="0">
              <a:solidFill>
                <a:schemeClr val="bg2"/>
              </a:solidFill>
              <a:latin typeface="+mn-lt"/>
            </a:endParaRPr>
          </a:p>
        </p:txBody>
      </p:sp>
      <p:sp>
        <p:nvSpPr>
          <p:cNvPr id="33" name="TextBox 32">
            <a:extLst>
              <a:ext uri="{FF2B5EF4-FFF2-40B4-BE49-F238E27FC236}">
                <a16:creationId xmlns:a16="http://schemas.microsoft.com/office/drawing/2014/main" id="{9FEAFFC3-0419-48EC-9E13-49C929A55D44}"/>
              </a:ext>
            </a:extLst>
          </p:cNvPr>
          <p:cNvSpPr txBox="1"/>
          <p:nvPr/>
        </p:nvSpPr>
        <p:spPr>
          <a:xfrm>
            <a:off x="520413" y="4264292"/>
            <a:ext cx="1230842" cy="1013429"/>
          </a:xfrm>
          <a:prstGeom prst="rect">
            <a:avLst/>
          </a:prstGeom>
          <a:solidFill>
            <a:srgbClr val="DBF2FD"/>
          </a:solidFill>
          <a:ln>
            <a:solidFill>
              <a:srgbClr val="043673"/>
            </a:solidFill>
          </a:ln>
          <a:effectLst/>
        </p:spPr>
        <p:txBody>
          <a:bodyPr wrap="square" rtlCol="0" anchor="ctr">
            <a:noAutofit/>
          </a:bodyPr>
          <a:lstStyle/>
          <a:p>
            <a:pPr algn="ctr"/>
            <a:r>
              <a:rPr lang="en-ZA" sz="1600" dirty="0">
                <a:latin typeface="+mn-lt"/>
              </a:rPr>
              <a:t>No TB symptoms develop.</a:t>
            </a:r>
            <a:endParaRPr lang="en-GB" sz="1600" dirty="0">
              <a:latin typeface="+mn-lt"/>
            </a:endParaRPr>
          </a:p>
        </p:txBody>
      </p:sp>
      <p:sp>
        <p:nvSpPr>
          <p:cNvPr id="35" name="TextBox 34">
            <a:extLst>
              <a:ext uri="{FF2B5EF4-FFF2-40B4-BE49-F238E27FC236}">
                <a16:creationId xmlns:a16="http://schemas.microsoft.com/office/drawing/2014/main" id="{54E69276-A1BC-D1F2-A6F6-8085170E14C6}"/>
              </a:ext>
            </a:extLst>
          </p:cNvPr>
          <p:cNvSpPr txBox="1"/>
          <p:nvPr/>
        </p:nvSpPr>
        <p:spPr>
          <a:xfrm>
            <a:off x="522495" y="5463113"/>
            <a:ext cx="1228760" cy="1013429"/>
          </a:xfrm>
          <a:prstGeom prst="rect">
            <a:avLst/>
          </a:prstGeom>
          <a:solidFill>
            <a:srgbClr val="DBF2FD"/>
          </a:solidFill>
          <a:ln>
            <a:solidFill>
              <a:srgbClr val="043673"/>
            </a:solidFill>
          </a:ln>
          <a:effectLst/>
        </p:spPr>
        <p:txBody>
          <a:bodyPr wrap="square" rtlCol="0" anchor="ctr" anchorCtr="0">
            <a:noAutofit/>
          </a:bodyPr>
          <a:lstStyle/>
          <a:p>
            <a:pPr algn="ctr"/>
            <a:r>
              <a:rPr lang="en-ZA" sz="1600" dirty="0">
                <a:latin typeface="+mn-lt"/>
              </a:rPr>
              <a:t>Discharge. If TPT started, complete. </a:t>
            </a:r>
            <a:endParaRPr lang="en-GB" sz="1600" dirty="0">
              <a:latin typeface="+mn-lt"/>
            </a:endParaRPr>
          </a:p>
        </p:txBody>
      </p:sp>
      <p:sp>
        <p:nvSpPr>
          <p:cNvPr id="39" name="TextBox 38">
            <a:extLst>
              <a:ext uri="{FF2B5EF4-FFF2-40B4-BE49-F238E27FC236}">
                <a16:creationId xmlns:a16="http://schemas.microsoft.com/office/drawing/2014/main" id="{D2D922DA-089B-FACD-DC60-B053910E4F84}"/>
              </a:ext>
            </a:extLst>
          </p:cNvPr>
          <p:cNvSpPr txBox="1"/>
          <p:nvPr/>
        </p:nvSpPr>
        <p:spPr>
          <a:xfrm>
            <a:off x="5970468" y="723574"/>
            <a:ext cx="4932303" cy="276999"/>
          </a:xfrm>
          <a:prstGeom prst="rect">
            <a:avLst/>
          </a:prstGeom>
          <a:noFill/>
          <a:ln>
            <a:noFill/>
          </a:ln>
          <a:effectLst/>
        </p:spPr>
        <p:txBody>
          <a:bodyPr wrap="square">
            <a:spAutoFit/>
          </a:bodyPr>
          <a:lstStyle/>
          <a:p>
            <a:pPr algn="ctr"/>
            <a:r>
              <a:rPr lang="en-ZA" sz="1200" i="1" dirty="0">
                <a:solidFill>
                  <a:schemeClr val="tx2">
                    <a:lumMod val="50000"/>
                  </a:schemeClr>
                </a:solidFill>
                <a:latin typeface="+mn-lt"/>
              </a:rPr>
              <a:t>*symptoms include: cough, fever, weight loss, lethargy, neck swelling </a:t>
            </a:r>
            <a:endParaRPr lang="en-GB" sz="1200" i="1" dirty="0">
              <a:solidFill>
                <a:schemeClr val="tx2">
                  <a:lumMod val="50000"/>
                </a:schemeClr>
              </a:solidFill>
              <a:latin typeface="+mn-lt"/>
            </a:endParaRPr>
          </a:p>
        </p:txBody>
      </p:sp>
      <p:sp>
        <p:nvSpPr>
          <p:cNvPr id="41" name="TextBox 40">
            <a:extLst>
              <a:ext uri="{FF2B5EF4-FFF2-40B4-BE49-F238E27FC236}">
                <a16:creationId xmlns:a16="http://schemas.microsoft.com/office/drawing/2014/main" id="{4096A58C-E964-AEB7-8293-C43D1EC37598}"/>
              </a:ext>
            </a:extLst>
          </p:cNvPr>
          <p:cNvSpPr txBox="1"/>
          <p:nvPr/>
        </p:nvSpPr>
        <p:spPr>
          <a:xfrm>
            <a:off x="8918598" y="6109580"/>
            <a:ext cx="2967421" cy="556332"/>
          </a:xfrm>
          <a:prstGeom prst="rect">
            <a:avLst/>
          </a:prstGeom>
          <a:solidFill>
            <a:srgbClr val="DBF2FD"/>
          </a:solidFill>
          <a:ln>
            <a:solidFill>
              <a:srgbClr val="043673"/>
            </a:solidFill>
          </a:ln>
          <a:effectLst/>
        </p:spPr>
        <p:txBody>
          <a:bodyPr wrap="square" rtlCol="0" anchor="ctr">
            <a:noAutofit/>
          </a:bodyPr>
          <a:lstStyle/>
          <a:p>
            <a:pPr algn="ctr"/>
            <a:r>
              <a:rPr lang="en-ZA" sz="1600" dirty="0">
                <a:latin typeface="+mn-lt"/>
              </a:rPr>
              <a:t>Reassess eligibility for TPT – start from top of the algorithm again. </a:t>
            </a:r>
            <a:endParaRPr lang="en-GB" sz="1600" dirty="0">
              <a:latin typeface="+mn-lt"/>
            </a:endParaRPr>
          </a:p>
        </p:txBody>
      </p:sp>
      <p:cxnSp>
        <p:nvCxnSpPr>
          <p:cNvPr id="38" name="Straight Arrow Connector 37">
            <a:extLst>
              <a:ext uri="{FF2B5EF4-FFF2-40B4-BE49-F238E27FC236}">
                <a16:creationId xmlns:a16="http://schemas.microsoft.com/office/drawing/2014/main" id="{679615B0-9035-8A51-4DEA-8B8958515DFE}"/>
              </a:ext>
            </a:extLst>
          </p:cNvPr>
          <p:cNvCxnSpPr>
            <a:cxnSpLocks/>
            <a:endCxn id="11" idx="0"/>
          </p:cNvCxnSpPr>
          <p:nvPr/>
        </p:nvCxnSpPr>
        <p:spPr>
          <a:xfrm flipH="1">
            <a:off x="7591302" y="2041948"/>
            <a:ext cx="2425" cy="122769"/>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30F4636-65D1-E408-0946-53E0EFD51984}"/>
              </a:ext>
            </a:extLst>
          </p:cNvPr>
          <p:cNvCxnSpPr>
            <a:cxnSpLocks/>
          </p:cNvCxnSpPr>
          <p:nvPr/>
        </p:nvCxnSpPr>
        <p:spPr>
          <a:xfrm>
            <a:off x="3216714" y="2033797"/>
            <a:ext cx="0" cy="140081"/>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123D9E8-359D-5833-F338-16A9F52C6220}"/>
              </a:ext>
            </a:extLst>
          </p:cNvPr>
          <p:cNvCxnSpPr>
            <a:cxnSpLocks/>
          </p:cNvCxnSpPr>
          <p:nvPr/>
        </p:nvCxnSpPr>
        <p:spPr>
          <a:xfrm>
            <a:off x="4534524" y="2749492"/>
            <a:ext cx="0" cy="121996"/>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5E48FEF-E9CC-125B-3CFF-DE2739365D9A}"/>
              </a:ext>
            </a:extLst>
          </p:cNvPr>
          <p:cNvCxnSpPr>
            <a:cxnSpLocks/>
          </p:cNvCxnSpPr>
          <p:nvPr/>
        </p:nvCxnSpPr>
        <p:spPr>
          <a:xfrm>
            <a:off x="1590849" y="2749492"/>
            <a:ext cx="0" cy="121996"/>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3D7C3E7-A379-5475-67D8-764F77B0A294}"/>
              </a:ext>
            </a:extLst>
          </p:cNvPr>
          <p:cNvCxnSpPr>
            <a:cxnSpLocks/>
            <a:stCxn id="15" idx="2"/>
          </p:cNvCxnSpPr>
          <p:nvPr/>
        </p:nvCxnSpPr>
        <p:spPr>
          <a:xfrm>
            <a:off x="1590849" y="3210815"/>
            <a:ext cx="0" cy="584092"/>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A383524-A3F7-3D06-828C-D5EA2A26BECC}"/>
              </a:ext>
            </a:extLst>
          </p:cNvPr>
          <p:cNvCxnSpPr>
            <a:cxnSpLocks/>
            <a:stCxn id="16" idx="2"/>
          </p:cNvCxnSpPr>
          <p:nvPr/>
        </p:nvCxnSpPr>
        <p:spPr>
          <a:xfrm>
            <a:off x="4534524" y="3210815"/>
            <a:ext cx="0" cy="122769"/>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07C9BE0-C5DC-7C0E-7B26-2D3FAFE28C0A}"/>
              </a:ext>
            </a:extLst>
          </p:cNvPr>
          <p:cNvCxnSpPr>
            <a:cxnSpLocks/>
            <a:stCxn id="12" idx="2"/>
          </p:cNvCxnSpPr>
          <p:nvPr/>
        </p:nvCxnSpPr>
        <p:spPr>
          <a:xfrm>
            <a:off x="5853730" y="3672138"/>
            <a:ext cx="0" cy="122769"/>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AA33D9F-016F-5F2C-85DE-A668F83F2A8E}"/>
              </a:ext>
            </a:extLst>
          </p:cNvPr>
          <p:cNvCxnSpPr>
            <a:cxnSpLocks/>
            <a:stCxn id="11" idx="2"/>
          </p:cNvCxnSpPr>
          <p:nvPr/>
        </p:nvCxnSpPr>
        <p:spPr>
          <a:xfrm>
            <a:off x="7591302" y="2503271"/>
            <a:ext cx="0" cy="818703"/>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3224D574-F341-5473-B440-F294D2F3928E}"/>
              </a:ext>
            </a:extLst>
          </p:cNvPr>
          <p:cNvCxnSpPr>
            <a:cxnSpLocks/>
            <a:endCxn id="33" idx="0"/>
          </p:cNvCxnSpPr>
          <p:nvPr/>
        </p:nvCxnSpPr>
        <p:spPr>
          <a:xfrm>
            <a:off x="1135834" y="4141523"/>
            <a:ext cx="0" cy="122769"/>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078F582-1853-A9CC-97CF-8CEF7A2DDE40}"/>
              </a:ext>
            </a:extLst>
          </p:cNvPr>
          <p:cNvCxnSpPr>
            <a:cxnSpLocks/>
            <a:stCxn id="33" idx="2"/>
            <a:endCxn id="35" idx="0"/>
          </p:cNvCxnSpPr>
          <p:nvPr/>
        </p:nvCxnSpPr>
        <p:spPr>
          <a:xfrm>
            <a:off x="1135834" y="5277721"/>
            <a:ext cx="1041" cy="185392"/>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FE04AEF-CA55-33BE-D0C0-574B75B454D1}"/>
              </a:ext>
            </a:extLst>
          </p:cNvPr>
          <p:cNvCxnSpPr>
            <a:cxnSpLocks/>
            <a:endCxn id="20" idx="0"/>
          </p:cNvCxnSpPr>
          <p:nvPr/>
        </p:nvCxnSpPr>
        <p:spPr>
          <a:xfrm>
            <a:off x="8772251" y="5066488"/>
            <a:ext cx="0" cy="120450"/>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EE288C4-F612-FD60-1C1B-024E67D51B3F}"/>
              </a:ext>
            </a:extLst>
          </p:cNvPr>
          <p:cNvCxnSpPr>
            <a:cxnSpLocks/>
            <a:endCxn id="26" idx="0"/>
          </p:cNvCxnSpPr>
          <p:nvPr/>
        </p:nvCxnSpPr>
        <p:spPr>
          <a:xfrm>
            <a:off x="10505323" y="1331275"/>
            <a:ext cx="1" cy="125898"/>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FD2A3D2-6AC3-F63F-853E-7F61C44A5A89}"/>
              </a:ext>
            </a:extLst>
          </p:cNvPr>
          <p:cNvCxnSpPr>
            <a:cxnSpLocks/>
          </p:cNvCxnSpPr>
          <p:nvPr/>
        </p:nvCxnSpPr>
        <p:spPr>
          <a:xfrm>
            <a:off x="7210412" y="5527038"/>
            <a:ext cx="0" cy="113934"/>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554D280-A3EA-E9DA-5178-15651A3D86CE}"/>
              </a:ext>
            </a:extLst>
          </p:cNvPr>
          <p:cNvCxnSpPr>
            <a:cxnSpLocks/>
            <a:endCxn id="25" idx="0"/>
          </p:cNvCxnSpPr>
          <p:nvPr/>
        </p:nvCxnSpPr>
        <p:spPr>
          <a:xfrm>
            <a:off x="10402308" y="5519233"/>
            <a:ext cx="1" cy="129028"/>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2998784-5093-8481-61F9-144D81A3EBBF}"/>
              </a:ext>
            </a:extLst>
          </p:cNvPr>
          <p:cNvCxnSpPr>
            <a:cxnSpLocks/>
            <a:stCxn id="25" idx="2"/>
            <a:endCxn id="41" idx="0"/>
          </p:cNvCxnSpPr>
          <p:nvPr/>
        </p:nvCxnSpPr>
        <p:spPr>
          <a:xfrm>
            <a:off x="10402309" y="5986815"/>
            <a:ext cx="0" cy="122765"/>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A8870AA-64BD-DE27-8A03-3CA7D5F85E83}"/>
              </a:ext>
            </a:extLst>
          </p:cNvPr>
          <p:cNvCxnSpPr>
            <a:cxnSpLocks/>
            <a:stCxn id="24" idx="2"/>
          </p:cNvCxnSpPr>
          <p:nvPr/>
        </p:nvCxnSpPr>
        <p:spPr>
          <a:xfrm>
            <a:off x="7212328" y="5987588"/>
            <a:ext cx="0" cy="150400"/>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3C15DA3-16DB-A42C-F7B0-C0CAA6B7A589}"/>
              </a:ext>
            </a:extLst>
          </p:cNvPr>
          <p:cNvCxnSpPr>
            <a:cxnSpLocks/>
            <a:stCxn id="17" idx="2"/>
          </p:cNvCxnSpPr>
          <p:nvPr/>
        </p:nvCxnSpPr>
        <p:spPr>
          <a:xfrm>
            <a:off x="3753290" y="5519233"/>
            <a:ext cx="0" cy="618755"/>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0680B73-4B7B-ED5C-5877-897AEDEBC725}"/>
              </a:ext>
            </a:extLst>
          </p:cNvPr>
          <p:cNvSpPr txBox="1"/>
          <p:nvPr/>
        </p:nvSpPr>
        <p:spPr>
          <a:xfrm>
            <a:off x="1970466" y="4725615"/>
            <a:ext cx="9915554" cy="338554"/>
          </a:xfrm>
          <a:prstGeom prst="rect">
            <a:avLst/>
          </a:prstGeom>
          <a:solidFill>
            <a:srgbClr val="DBF2FD"/>
          </a:solidFill>
          <a:ln>
            <a:solidFill>
              <a:srgbClr val="043673"/>
            </a:solidFill>
          </a:ln>
          <a:effectLst/>
        </p:spPr>
        <p:txBody>
          <a:bodyPr wrap="square" rtlCol="0">
            <a:spAutoFit/>
          </a:bodyPr>
          <a:lstStyle/>
          <a:p>
            <a:pPr algn="ctr"/>
            <a:r>
              <a:rPr lang="en-ZA" sz="1600" dirty="0">
                <a:latin typeface="+mn-lt"/>
              </a:rPr>
              <a:t>Refer to treatment module 3 for the approach to treatment decision. </a:t>
            </a:r>
            <a:endParaRPr lang="en-GB" sz="1600" dirty="0">
              <a:latin typeface="+mn-lt"/>
            </a:endParaRPr>
          </a:p>
        </p:txBody>
      </p:sp>
      <p:sp>
        <p:nvSpPr>
          <p:cNvPr id="17" name="TextBox 16">
            <a:extLst>
              <a:ext uri="{FF2B5EF4-FFF2-40B4-BE49-F238E27FC236}">
                <a16:creationId xmlns:a16="http://schemas.microsoft.com/office/drawing/2014/main" id="{943DC958-EC7E-5CDE-E1F5-330B7972D6A7}"/>
              </a:ext>
            </a:extLst>
          </p:cNvPr>
          <p:cNvSpPr txBox="1"/>
          <p:nvPr/>
        </p:nvSpPr>
        <p:spPr>
          <a:xfrm>
            <a:off x="1970465" y="5180679"/>
            <a:ext cx="3565650" cy="338554"/>
          </a:xfrm>
          <a:prstGeom prst="rect">
            <a:avLst/>
          </a:prstGeom>
          <a:solidFill>
            <a:srgbClr val="DBF2FD"/>
          </a:solidFill>
          <a:ln>
            <a:solidFill>
              <a:srgbClr val="043673"/>
            </a:solidFill>
          </a:ln>
          <a:effectLst/>
        </p:spPr>
        <p:txBody>
          <a:bodyPr wrap="square" rtlCol="0">
            <a:spAutoFit/>
          </a:bodyPr>
          <a:lstStyle/>
          <a:p>
            <a:pPr algn="ctr"/>
            <a:r>
              <a:rPr lang="en-ZA" sz="1600" b="1" dirty="0">
                <a:solidFill>
                  <a:srgbClr val="C00000"/>
                </a:solidFill>
                <a:latin typeface="+mn-lt"/>
              </a:rPr>
              <a:t>Decision to start TB treatment</a:t>
            </a:r>
            <a:endParaRPr lang="en-GB" sz="1600" b="1" dirty="0">
              <a:solidFill>
                <a:srgbClr val="C00000"/>
              </a:solidFill>
              <a:latin typeface="+mn-lt"/>
            </a:endParaRPr>
          </a:p>
        </p:txBody>
      </p:sp>
      <p:cxnSp>
        <p:nvCxnSpPr>
          <p:cNvPr id="29699" name="Straight Arrow Connector 29698">
            <a:extLst>
              <a:ext uri="{FF2B5EF4-FFF2-40B4-BE49-F238E27FC236}">
                <a16:creationId xmlns:a16="http://schemas.microsoft.com/office/drawing/2014/main" id="{C1915D48-F2DB-EBD3-2A1E-1791B5BA4E5C}"/>
              </a:ext>
            </a:extLst>
          </p:cNvPr>
          <p:cNvCxnSpPr>
            <a:cxnSpLocks/>
          </p:cNvCxnSpPr>
          <p:nvPr/>
        </p:nvCxnSpPr>
        <p:spPr>
          <a:xfrm>
            <a:off x="5374190" y="4141523"/>
            <a:ext cx="0" cy="141040"/>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29700" name="Straight Arrow Connector 29699">
            <a:extLst>
              <a:ext uri="{FF2B5EF4-FFF2-40B4-BE49-F238E27FC236}">
                <a16:creationId xmlns:a16="http://schemas.microsoft.com/office/drawing/2014/main" id="{331603E0-43C5-3D24-160D-63FA5C861621}"/>
              </a:ext>
            </a:extLst>
          </p:cNvPr>
          <p:cNvCxnSpPr>
            <a:cxnSpLocks/>
          </p:cNvCxnSpPr>
          <p:nvPr/>
        </p:nvCxnSpPr>
        <p:spPr>
          <a:xfrm>
            <a:off x="5374190" y="4584575"/>
            <a:ext cx="0" cy="141040"/>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259FCBA-FEA6-CEEC-75A1-5D1DA5B77433}"/>
              </a:ext>
            </a:extLst>
          </p:cNvPr>
          <p:cNvSpPr txBox="1"/>
          <p:nvPr/>
        </p:nvSpPr>
        <p:spPr>
          <a:xfrm>
            <a:off x="507740" y="1457173"/>
            <a:ext cx="8330171" cy="584775"/>
          </a:xfrm>
          <a:prstGeom prst="rect">
            <a:avLst/>
          </a:prstGeom>
          <a:solidFill>
            <a:srgbClr val="DBF2FD"/>
          </a:solidFill>
          <a:ln>
            <a:solidFill>
              <a:srgbClr val="043673"/>
            </a:solidFill>
          </a:ln>
          <a:effectLst/>
        </p:spPr>
        <p:txBody>
          <a:bodyPr wrap="square" rtlCol="0">
            <a:spAutoFit/>
          </a:bodyPr>
          <a:lstStyle/>
          <a:p>
            <a:pPr algn="ctr"/>
            <a:r>
              <a:rPr lang="en-ZA" sz="1600" dirty="0">
                <a:latin typeface="+mn-lt"/>
              </a:rPr>
              <a:t>No</a:t>
            </a:r>
          </a:p>
          <a:p>
            <a:pPr algn="ctr"/>
            <a:r>
              <a:rPr lang="en-ZA" sz="1600" dirty="0">
                <a:latin typeface="+mn-lt"/>
              </a:rPr>
              <a:t>Manage further according to age and HIV status: </a:t>
            </a:r>
            <a:endParaRPr lang="en-GB" sz="1600" dirty="0">
              <a:latin typeface="+mn-lt"/>
            </a:endParaRPr>
          </a:p>
        </p:txBody>
      </p:sp>
      <p:cxnSp>
        <p:nvCxnSpPr>
          <p:cNvPr id="30" name="Straight Arrow Connector 29">
            <a:extLst>
              <a:ext uri="{FF2B5EF4-FFF2-40B4-BE49-F238E27FC236}">
                <a16:creationId xmlns:a16="http://schemas.microsoft.com/office/drawing/2014/main" id="{C876ECC0-8134-7A53-3D60-40FFF0E18BA1}"/>
              </a:ext>
            </a:extLst>
          </p:cNvPr>
          <p:cNvCxnSpPr>
            <a:cxnSpLocks/>
            <a:endCxn id="9" idx="0"/>
          </p:cNvCxnSpPr>
          <p:nvPr/>
        </p:nvCxnSpPr>
        <p:spPr>
          <a:xfrm>
            <a:off x="4672825" y="1334404"/>
            <a:ext cx="1" cy="122769"/>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ABC2B99-B7B4-11FC-CE87-B6F91DACE2E0}"/>
              </a:ext>
            </a:extLst>
          </p:cNvPr>
          <p:cNvSpPr txBox="1"/>
          <p:nvPr/>
        </p:nvSpPr>
        <p:spPr>
          <a:xfrm>
            <a:off x="9136243" y="1457173"/>
            <a:ext cx="2738161" cy="338554"/>
          </a:xfrm>
          <a:prstGeom prst="rect">
            <a:avLst/>
          </a:prstGeom>
          <a:solidFill>
            <a:srgbClr val="DBF2FD"/>
          </a:solidFill>
          <a:ln>
            <a:solidFill>
              <a:srgbClr val="043673"/>
            </a:solidFill>
          </a:ln>
          <a:effectLst/>
        </p:spPr>
        <p:txBody>
          <a:bodyPr wrap="square" rtlCol="0">
            <a:spAutoFit/>
          </a:bodyPr>
          <a:lstStyle/>
          <a:p>
            <a:pPr algn="ctr"/>
            <a:r>
              <a:rPr lang="en-ZA" sz="1600" dirty="0">
                <a:latin typeface="+mn-lt"/>
              </a:rPr>
              <a:t>Yes</a:t>
            </a:r>
            <a:endParaRPr lang="en-GB" sz="1600" dirty="0">
              <a:latin typeface="+mn-lt"/>
            </a:endParaRPr>
          </a:p>
        </p:txBody>
      </p:sp>
      <p:cxnSp>
        <p:nvCxnSpPr>
          <p:cNvPr id="29706" name="Straight Arrow Connector 29705">
            <a:extLst>
              <a:ext uri="{FF2B5EF4-FFF2-40B4-BE49-F238E27FC236}">
                <a16:creationId xmlns:a16="http://schemas.microsoft.com/office/drawing/2014/main" id="{D3131C53-69FB-3BF5-1A09-6B466AF7E24D}"/>
              </a:ext>
            </a:extLst>
          </p:cNvPr>
          <p:cNvCxnSpPr>
            <a:cxnSpLocks/>
            <a:endCxn id="17" idx="0"/>
          </p:cNvCxnSpPr>
          <p:nvPr/>
        </p:nvCxnSpPr>
        <p:spPr>
          <a:xfrm>
            <a:off x="3753290" y="5064169"/>
            <a:ext cx="0" cy="116510"/>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cxnSp>
        <p:nvCxnSpPr>
          <p:cNvPr id="29729" name="Straight Arrow Connector 29728">
            <a:extLst>
              <a:ext uri="{FF2B5EF4-FFF2-40B4-BE49-F238E27FC236}">
                <a16:creationId xmlns:a16="http://schemas.microsoft.com/office/drawing/2014/main" id="{27FE105A-E72E-22A2-CD7E-A48E837C9C30}"/>
              </a:ext>
            </a:extLst>
          </p:cNvPr>
          <p:cNvCxnSpPr>
            <a:cxnSpLocks/>
          </p:cNvCxnSpPr>
          <p:nvPr/>
        </p:nvCxnSpPr>
        <p:spPr>
          <a:xfrm>
            <a:off x="10505921" y="1795727"/>
            <a:ext cx="6002" cy="2917208"/>
          </a:xfrm>
          <a:prstGeom prst="straightConnector1">
            <a:avLst/>
          </a:prstGeom>
          <a:ln w="41275">
            <a:tailEnd type="triangle" w="med" len="sm"/>
          </a:ln>
          <a:effectLst/>
        </p:spPr>
        <p:style>
          <a:lnRef idx="1">
            <a:schemeClr val="accent1"/>
          </a:lnRef>
          <a:fillRef idx="0">
            <a:schemeClr val="accent1"/>
          </a:fillRef>
          <a:effectRef idx="0">
            <a:schemeClr val="accent1"/>
          </a:effectRef>
          <a:fontRef idx="minor">
            <a:schemeClr val="tx1"/>
          </a:fontRef>
        </p:style>
      </p:cxnSp>
      <p:grpSp>
        <p:nvGrpSpPr>
          <p:cNvPr id="29743" name="Group 29742">
            <a:extLst>
              <a:ext uri="{FF2B5EF4-FFF2-40B4-BE49-F238E27FC236}">
                <a16:creationId xmlns:a16="http://schemas.microsoft.com/office/drawing/2014/main" id="{D3805E73-2233-0955-19C2-FF42F66429D7}"/>
              </a:ext>
            </a:extLst>
          </p:cNvPr>
          <p:cNvGrpSpPr/>
          <p:nvPr/>
        </p:nvGrpSpPr>
        <p:grpSpPr>
          <a:xfrm>
            <a:off x="11292051" y="0"/>
            <a:ext cx="576000" cy="989017"/>
            <a:chOff x="11292051" y="0"/>
            <a:chExt cx="576000" cy="989017"/>
          </a:xfrm>
        </p:grpSpPr>
        <p:grpSp>
          <p:nvGrpSpPr>
            <p:cNvPr id="29744" name="Group 29743">
              <a:extLst>
                <a:ext uri="{FF2B5EF4-FFF2-40B4-BE49-F238E27FC236}">
                  <a16:creationId xmlns:a16="http://schemas.microsoft.com/office/drawing/2014/main" id="{892AC6E2-0CE2-C239-AD8F-D427D7EBC6C2}"/>
                </a:ext>
              </a:extLst>
            </p:cNvPr>
            <p:cNvGrpSpPr/>
            <p:nvPr/>
          </p:nvGrpSpPr>
          <p:grpSpPr>
            <a:xfrm>
              <a:off x="11292051" y="0"/>
              <a:ext cx="576000" cy="989017"/>
              <a:chOff x="5203556" y="0"/>
              <a:chExt cx="576000" cy="989017"/>
            </a:xfrm>
            <a:effectLst>
              <a:outerShdw blurRad="50800" dist="38100" dir="2700000" algn="tl" rotWithShape="0">
                <a:prstClr val="black">
                  <a:alpha val="40000"/>
                </a:prstClr>
              </a:outerShdw>
            </a:effectLst>
          </p:grpSpPr>
          <p:sp>
            <p:nvSpPr>
              <p:cNvPr id="29747" name="Arrow: Pentagon 29746">
                <a:extLst>
                  <a:ext uri="{FF2B5EF4-FFF2-40B4-BE49-F238E27FC236}">
                    <a16:creationId xmlns:a16="http://schemas.microsoft.com/office/drawing/2014/main" id="{548F54D8-0C23-D16C-0E7B-F82586876D54}"/>
                  </a:ext>
                </a:extLst>
              </p:cNvPr>
              <p:cNvSpPr/>
              <p:nvPr/>
            </p:nvSpPr>
            <p:spPr>
              <a:xfrm rot="5400000">
                <a:off x="5407204" y="616666"/>
                <a:ext cx="171043" cy="573660"/>
              </a:xfrm>
              <a:prstGeom prst="homePlate">
                <a:avLst/>
              </a:prstGeom>
              <a:solidFill>
                <a:srgbClr val="0436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043673"/>
                  </a:solidFill>
                  <a:effectLst/>
                  <a:uLnTx/>
                  <a:uFillTx/>
                  <a:latin typeface="Calibri"/>
                  <a:ea typeface="+mn-ea"/>
                  <a:cs typeface="+mn-cs"/>
                </a:endParaRPr>
              </a:p>
            </p:txBody>
          </p:sp>
          <p:sp>
            <p:nvSpPr>
              <p:cNvPr id="29748" name="TextBox 29747">
                <a:extLst>
                  <a:ext uri="{FF2B5EF4-FFF2-40B4-BE49-F238E27FC236}">
                    <a16:creationId xmlns:a16="http://schemas.microsoft.com/office/drawing/2014/main" id="{54902880-4CFE-6CE6-0D86-BED8E360BF0F}"/>
                  </a:ext>
                </a:extLst>
              </p:cNvPr>
              <p:cNvSpPr txBox="1"/>
              <p:nvPr/>
            </p:nvSpPr>
            <p:spPr>
              <a:xfrm>
                <a:off x="5203556" y="0"/>
                <a:ext cx="576000" cy="889402"/>
              </a:xfrm>
              <a:prstGeom prst="rect">
                <a:avLst/>
              </a:prstGeom>
              <a:solidFill>
                <a:srgbClr val="043673"/>
              </a:solidFill>
              <a:ln w="57150">
                <a:noFill/>
                <a:prstDash val="dashDot"/>
              </a:ln>
            </p:spPr>
            <p:txBody>
              <a:bodyPr wrap="square" lIns="36000" tIns="576000" rIns="36000" bIns="0" anchor="b"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all" spc="0" normalizeH="0" baseline="0" noProof="0" dirty="0">
                    <a:ln>
                      <a:noFill/>
                    </a:ln>
                    <a:solidFill>
                      <a:srgbClr val="043673"/>
                    </a:solidFill>
                    <a:effectLst/>
                    <a:uLnTx/>
                    <a:uFillTx/>
                    <a:latin typeface="Calibri"/>
                    <a:ea typeface="+mn-ea"/>
                  </a:rPr>
                  <a:t>ADULT</a:t>
                </a:r>
                <a:r>
                  <a:rPr kumimoji="0" lang="en-US" sz="800" b="1" i="0" u="none" strike="noStrike" kern="0" cap="all" spc="0" normalizeH="0" baseline="0" noProof="0" dirty="0">
                    <a:ln>
                      <a:noFill/>
                    </a:ln>
                    <a:solidFill>
                      <a:srgbClr val="043673"/>
                    </a:solidFill>
                    <a:effectLst/>
                    <a:uLnTx/>
                    <a:uFillTx/>
                    <a:latin typeface="Calibri"/>
                    <a:ea typeface="+mn-ea"/>
                  </a:rPr>
                  <a:t> &amp; </a:t>
                </a:r>
                <a:br>
                  <a:rPr kumimoji="0" lang="en-US" sz="1000" b="1" i="0" u="none" strike="noStrike" kern="0" cap="all" spc="0" normalizeH="0" baseline="0" noProof="0" dirty="0">
                    <a:ln>
                      <a:noFill/>
                    </a:ln>
                    <a:solidFill>
                      <a:srgbClr val="043673"/>
                    </a:solidFill>
                    <a:effectLst/>
                    <a:uLnTx/>
                    <a:uFillTx/>
                    <a:latin typeface="Calibri"/>
                    <a:ea typeface="+mn-ea"/>
                  </a:rPr>
                </a:br>
                <a:r>
                  <a:rPr kumimoji="0" lang="en-US" sz="1000" b="1" i="0" u="none" strike="noStrike" kern="0" cap="all" spc="0" normalizeH="0" baseline="0" noProof="0" dirty="0">
                    <a:ln>
                      <a:noFill/>
                    </a:ln>
                    <a:solidFill>
                      <a:srgbClr val="043673"/>
                    </a:solidFill>
                    <a:effectLst/>
                    <a:uLnTx/>
                    <a:uFillTx/>
                    <a:latin typeface="Calibri"/>
                    <a:ea typeface="+mn-ea"/>
                  </a:rPr>
                  <a:t>CHILD</a:t>
                </a:r>
              </a:p>
            </p:txBody>
          </p:sp>
        </p:grpSp>
        <p:pic>
          <p:nvPicPr>
            <p:cNvPr id="29745" name="Picture 29744" descr="A blue and yellow gear with a globe and a pin pointer&#10;&#10;Description automatically generated">
              <a:extLst>
                <a:ext uri="{FF2B5EF4-FFF2-40B4-BE49-F238E27FC236}">
                  <a16:creationId xmlns:a16="http://schemas.microsoft.com/office/drawing/2014/main" id="{03EA0FF2-72B1-9A0B-51CF-D09EE79EF8F0}"/>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r="40546"/>
            <a:stretch/>
          </p:blipFill>
          <p:spPr>
            <a:xfrm>
              <a:off x="11342415" y="39346"/>
              <a:ext cx="508847" cy="481424"/>
            </a:xfrm>
            <a:prstGeom prst="rect">
              <a:avLst/>
            </a:prstGeom>
          </p:spPr>
        </p:pic>
        <p:sp>
          <p:nvSpPr>
            <p:cNvPr id="29746" name="TextBox 29745">
              <a:extLst>
                <a:ext uri="{FF2B5EF4-FFF2-40B4-BE49-F238E27FC236}">
                  <a16:creationId xmlns:a16="http://schemas.microsoft.com/office/drawing/2014/main" id="{05D03514-6FCC-5F41-532B-EC1A8DA9C012}"/>
                </a:ext>
              </a:extLst>
            </p:cNvPr>
            <p:cNvSpPr txBox="1"/>
            <p:nvPr/>
          </p:nvSpPr>
          <p:spPr>
            <a:xfrm>
              <a:off x="11299523" y="505448"/>
              <a:ext cx="568528"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700" b="1" i="0" u="none" strike="noStrike" kern="0" cap="none" spc="-20" normalizeH="0" baseline="0" noProof="0" dirty="0">
                  <a:ln>
                    <a:noFill/>
                  </a:ln>
                  <a:solidFill>
                    <a:srgbClr val="FFFFFF"/>
                  </a:solidFill>
                  <a:effectLst/>
                  <a:uLnTx/>
                  <a:uFillTx/>
                  <a:latin typeface="Calibri"/>
                  <a:ea typeface="+mn-ea"/>
                </a:rPr>
                <a:t>ADAPT TO LOCAL SETTING </a:t>
              </a:r>
              <a:endParaRPr kumimoji="0" lang="en-GB" sz="700" b="1" i="0" u="none" strike="noStrike" kern="0" cap="none" spc="-20" normalizeH="0" baseline="0" noProof="0" dirty="0">
                <a:ln>
                  <a:noFill/>
                </a:ln>
                <a:solidFill>
                  <a:srgbClr val="FFFFFF"/>
                </a:solidFill>
                <a:effectLst/>
                <a:uLnTx/>
                <a:uFillTx/>
                <a:latin typeface="Calibri"/>
                <a:ea typeface="+mn-ea"/>
              </a:endParaRPr>
            </a:p>
          </p:txBody>
        </p:sp>
      </p:grpSp>
    </p:spTree>
    <p:extLst>
      <p:ext uri="{BB962C8B-B14F-4D97-AF65-F5344CB8AC3E}">
        <p14:creationId xmlns:p14="http://schemas.microsoft.com/office/powerpoint/2010/main" val="2055982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0FB7-FCCB-D9B8-A93B-1D6C3ED031A7}"/>
              </a:ext>
            </a:extLst>
          </p:cNvPr>
          <p:cNvSpPr>
            <a:spLocks noGrp="1"/>
          </p:cNvSpPr>
          <p:nvPr>
            <p:ph type="title"/>
          </p:nvPr>
        </p:nvSpPr>
        <p:spPr/>
        <p:txBody>
          <a:bodyPr>
            <a:normAutofit fontScale="90000"/>
          </a:bodyPr>
          <a:lstStyle/>
          <a:p>
            <a:r>
              <a:rPr lang="en-ZA" dirty="0"/>
              <a:t>Discussion on setting-specific practices</a:t>
            </a:r>
          </a:p>
        </p:txBody>
      </p:sp>
    </p:spTree>
    <p:extLst>
      <p:ext uri="{BB962C8B-B14F-4D97-AF65-F5344CB8AC3E}">
        <p14:creationId xmlns:p14="http://schemas.microsoft.com/office/powerpoint/2010/main" val="201072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5A1AB-053C-3BAD-0EC8-34166F1161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9454B7E-18AF-C646-8751-33B0A50000B5}"/>
              </a:ext>
            </a:extLst>
          </p:cNvPr>
          <p:cNvSpPr>
            <a:spLocks noGrp="1"/>
          </p:cNvSpPr>
          <p:nvPr>
            <p:ph type="title"/>
          </p:nvPr>
        </p:nvSpPr>
        <p:spPr>
          <a:xfrm>
            <a:off x="695325" y="188913"/>
            <a:ext cx="7197944" cy="1116012"/>
          </a:xfrm>
        </p:spPr>
        <p:txBody>
          <a:bodyPr/>
          <a:lstStyle/>
          <a:p>
            <a:r>
              <a:rPr lang="en-ZA" sz="3600" dirty="0"/>
              <a:t>Discussion: TB Preventive </a:t>
            </a:r>
            <a:r>
              <a:rPr lang="en-ZA" sz="3600" dirty="0">
                <a:solidFill>
                  <a:schemeClr val="tx1"/>
                </a:solidFill>
              </a:rPr>
              <a:t>Treatment</a:t>
            </a:r>
          </a:p>
        </p:txBody>
      </p:sp>
      <p:sp>
        <p:nvSpPr>
          <p:cNvPr id="5" name="Text Placeholder 4">
            <a:extLst>
              <a:ext uri="{FF2B5EF4-FFF2-40B4-BE49-F238E27FC236}">
                <a16:creationId xmlns:a16="http://schemas.microsoft.com/office/drawing/2014/main" id="{0C421AA7-2B95-7CA9-7D71-0D6951AEDF90}"/>
              </a:ext>
            </a:extLst>
          </p:cNvPr>
          <p:cNvSpPr>
            <a:spLocks noGrp="1"/>
          </p:cNvSpPr>
          <p:nvPr>
            <p:ph type="body" sz="quarter" idx="25"/>
          </p:nvPr>
        </p:nvSpPr>
        <p:spPr>
          <a:noFill/>
        </p:spPr>
        <p:txBody>
          <a:bodyPr/>
          <a:lstStyle/>
          <a:p>
            <a:pPr algn="just">
              <a:defRPr/>
            </a:pPr>
            <a:r>
              <a:rPr lang="en-GB" sz="2400" dirty="0"/>
              <a:t>Which contacts are eligible to receive TB preventive treatment? </a:t>
            </a:r>
          </a:p>
        </p:txBody>
      </p:sp>
      <p:sp>
        <p:nvSpPr>
          <p:cNvPr id="13" name="Text Placeholder 12">
            <a:extLst>
              <a:ext uri="{FF2B5EF4-FFF2-40B4-BE49-F238E27FC236}">
                <a16:creationId xmlns:a16="http://schemas.microsoft.com/office/drawing/2014/main" id="{D96FB51B-1302-6B3D-74A7-C24609C68555}"/>
              </a:ext>
            </a:extLst>
          </p:cNvPr>
          <p:cNvSpPr>
            <a:spLocks noGrp="1"/>
          </p:cNvSpPr>
          <p:nvPr>
            <p:ph type="body" sz="quarter" idx="26"/>
          </p:nvPr>
        </p:nvSpPr>
        <p:spPr/>
        <p:txBody>
          <a:bodyPr/>
          <a:lstStyle/>
          <a:p>
            <a:r>
              <a:rPr lang="en-ZA" dirty="0"/>
              <a:t>1</a:t>
            </a:r>
          </a:p>
        </p:txBody>
      </p:sp>
      <p:sp>
        <p:nvSpPr>
          <p:cNvPr id="7" name="Text Placeholder 6">
            <a:extLst>
              <a:ext uri="{FF2B5EF4-FFF2-40B4-BE49-F238E27FC236}">
                <a16:creationId xmlns:a16="http://schemas.microsoft.com/office/drawing/2014/main" id="{C48D9F62-EB43-8D24-689E-1B45263857DD}"/>
              </a:ext>
            </a:extLst>
          </p:cNvPr>
          <p:cNvSpPr>
            <a:spLocks noGrp="1"/>
          </p:cNvSpPr>
          <p:nvPr>
            <p:ph type="body" sz="quarter" idx="27"/>
          </p:nvPr>
        </p:nvSpPr>
        <p:spPr>
          <a:noFill/>
        </p:spPr>
        <p:txBody>
          <a:bodyPr/>
          <a:lstStyle/>
          <a:p>
            <a:pPr eaLnBrk="1" fontAlgn="auto" hangingPunct="1">
              <a:spcBef>
                <a:spcPts val="0"/>
              </a:spcBef>
              <a:spcAft>
                <a:spcPts val="0"/>
              </a:spcAft>
              <a:defRPr/>
            </a:pPr>
            <a:r>
              <a:rPr lang="en-GB" altLang="x-none" sz="2400" dirty="0"/>
              <a:t>Are there situations where children and adolescents do NOT complete TPT and if so, how can this be addressed?</a:t>
            </a:r>
            <a:endParaRPr lang="en-GB" sz="2400" dirty="0"/>
          </a:p>
        </p:txBody>
      </p:sp>
      <p:sp>
        <p:nvSpPr>
          <p:cNvPr id="14" name="Text Placeholder 13">
            <a:extLst>
              <a:ext uri="{FF2B5EF4-FFF2-40B4-BE49-F238E27FC236}">
                <a16:creationId xmlns:a16="http://schemas.microsoft.com/office/drawing/2014/main" id="{6967C61E-ACC6-3956-EB24-12095ADFFAFD}"/>
              </a:ext>
            </a:extLst>
          </p:cNvPr>
          <p:cNvSpPr>
            <a:spLocks noGrp="1"/>
          </p:cNvSpPr>
          <p:nvPr>
            <p:ph type="body" sz="quarter" idx="28"/>
          </p:nvPr>
        </p:nvSpPr>
        <p:spPr/>
        <p:txBody>
          <a:bodyPr/>
          <a:lstStyle/>
          <a:p>
            <a:r>
              <a:rPr lang="en-ZA" dirty="0"/>
              <a:t>2</a:t>
            </a:r>
          </a:p>
        </p:txBody>
      </p:sp>
      <p:sp>
        <p:nvSpPr>
          <p:cNvPr id="9" name="Text Placeholder 8">
            <a:extLst>
              <a:ext uri="{FF2B5EF4-FFF2-40B4-BE49-F238E27FC236}">
                <a16:creationId xmlns:a16="http://schemas.microsoft.com/office/drawing/2014/main" id="{2FB27DC0-E9A5-3AE5-835F-C2213719AD2B}"/>
              </a:ext>
            </a:extLst>
          </p:cNvPr>
          <p:cNvSpPr>
            <a:spLocks noGrp="1"/>
          </p:cNvSpPr>
          <p:nvPr>
            <p:ph type="body" sz="quarter" idx="29"/>
          </p:nvPr>
        </p:nvSpPr>
        <p:spPr>
          <a:noFill/>
        </p:spPr>
        <p:txBody>
          <a:bodyPr/>
          <a:lstStyle/>
          <a:p>
            <a:r>
              <a:rPr lang="en-GB" sz="2400" dirty="0"/>
              <a:t>What is your current approach to the management children and adolescents exposed to RR/MDR-TB?</a:t>
            </a:r>
          </a:p>
        </p:txBody>
      </p:sp>
      <p:sp>
        <p:nvSpPr>
          <p:cNvPr id="15" name="Text Placeholder 14">
            <a:extLst>
              <a:ext uri="{FF2B5EF4-FFF2-40B4-BE49-F238E27FC236}">
                <a16:creationId xmlns:a16="http://schemas.microsoft.com/office/drawing/2014/main" id="{FE2C8808-ABEC-7AB9-FBF1-5EF2F8915A71}"/>
              </a:ext>
            </a:extLst>
          </p:cNvPr>
          <p:cNvSpPr>
            <a:spLocks noGrp="1"/>
          </p:cNvSpPr>
          <p:nvPr>
            <p:ph type="body" sz="quarter" idx="30"/>
          </p:nvPr>
        </p:nvSpPr>
        <p:spPr/>
        <p:txBody>
          <a:bodyPr/>
          <a:lstStyle/>
          <a:p>
            <a:r>
              <a:rPr lang="en-ZA" dirty="0"/>
              <a:t>3</a:t>
            </a:r>
          </a:p>
        </p:txBody>
      </p:sp>
    </p:spTree>
    <p:extLst>
      <p:ext uri="{BB962C8B-B14F-4D97-AF65-F5344CB8AC3E}">
        <p14:creationId xmlns:p14="http://schemas.microsoft.com/office/powerpoint/2010/main" val="386058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5A1AB-053C-3BAD-0EC8-34166F11616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C421AA7-2B95-7CA9-7D71-0D6951AEDF90}"/>
              </a:ext>
            </a:extLst>
          </p:cNvPr>
          <p:cNvSpPr>
            <a:spLocks noGrp="1"/>
          </p:cNvSpPr>
          <p:nvPr>
            <p:ph type="body" sz="quarter" idx="25"/>
          </p:nvPr>
        </p:nvSpPr>
        <p:spPr>
          <a:noFill/>
        </p:spPr>
        <p:txBody>
          <a:bodyPr/>
          <a:lstStyle/>
          <a:p>
            <a:pPr algn="just">
              <a:defRPr/>
            </a:pPr>
            <a:r>
              <a:rPr lang="en-GB" sz="2400" dirty="0"/>
              <a:t>Which contacts are eligible to receive TB preventive treatment? </a:t>
            </a:r>
          </a:p>
        </p:txBody>
      </p:sp>
      <p:sp>
        <p:nvSpPr>
          <p:cNvPr id="13" name="Text Placeholder 12">
            <a:extLst>
              <a:ext uri="{FF2B5EF4-FFF2-40B4-BE49-F238E27FC236}">
                <a16:creationId xmlns:a16="http://schemas.microsoft.com/office/drawing/2014/main" id="{D96FB51B-1302-6B3D-74A7-C24609C68555}"/>
              </a:ext>
            </a:extLst>
          </p:cNvPr>
          <p:cNvSpPr>
            <a:spLocks noGrp="1"/>
          </p:cNvSpPr>
          <p:nvPr>
            <p:ph type="body" sz="quarter" idx="26"/>
          </p:nvPr>
        </p:nvSpPr>
        <p:spPr/>
        <p:txBody>
          <a:bodyPr/>
          <a:lstStyle/>
          <a:p>
            <a:r>
              <a:rPr lang="en-ZA" dirty="0"/>
              <a:t>1</a:t>
            </a:r>
          </a:p>
        </p:txBody>
      </p:sp>
      <p:sp>
        <p:nvSpPr>
          <p:cNvPr id="7" name="Text Placeholder 6">
            <a:extLst>
              <a:ext uri="{FF2B5EF4-FFF2-40B4-BE49-F238E27FC236}">
                <a16:creationId xmlns:a16="http://schemas.microsoft.com/office/drawing/2014/main" id="{C48D9F62-EB43-8D24-689E-1B45263857DD}"/>
              </a:ext>
            </a:extLst>
          </p:cNvPr>
          <p:cNvSpPr>
            <a:spLocks noGrp="1"/>
          </p:cNvSpPr>
          <p:nvPr>
            <p:ph type="body" sz="quarter" idx="27"/>
          </p:nvPr>
        </p:nvSpPr>
        <p:spPr>
          <a:noFill/>
        </p:spPr>
        <p:txBody>
          <a:bodyPr/>
          <a:lstStyle/>
          <a:p>
            <a:pPr eaLnBrk="1" fontAlgn="auto" hangingPunct="1">
              <a:spcBef>
                <a:spcPts val="0"/>
              </a:spcBef>
              <a:spcAft>
                <a:spcPts val="0"/>
              </a:spcAft>
              <a:defRPr/>
            </a:pPr>
            <a:r>
              <a:rPr lang="en-GB" altLang="x-none" sz="2400" dirty="0"/>
              <a:t>Are there situations where children and adolescents do NOT complete TPT and if so, how can this be addressed?</a:t>
            </a:r>
            <a:endParaRPr lang="en-GB" sz="2400" dirty="0"/>
          </a:p>
        </p:txBody>
      </p:sp>
      <p:sp>
        <p:nvSpPr>
          <p:cNvPr id="14" name="Text Placeholder 13">
            <a:extLst>
              <a:ext uri="{FF2B5EF4-FFF2-40B4-BE49-F238E27FC236}">
                <a16:creationId xmlns:a16="http://schemas.microsoft.com/office/drawing/2014/main" id="{6967C61E-ACC6-3956-EB24-12095ADFFAFD}"/>
              </a:ext>
            </a:extLst>
          </p:cNvPr>
          <p:cNvSpPr>
            <a:spLocks noGrp="1"/>
          </p:cNvSpPr>
          <p:nvPr>
            <p:ph type="body" sz="quarter" idx="28"/>
          </p:nvPr>
        </p:nvSpPr>
        <p:spPr/>
        <p:txBody>
          <a:bodyPr/>
          <a:lstStyle/>
          <a:p>
            <a:r>
              <a:rPr lang="en-ZA" dirty="0"/>
              <a:t>2</a:t>
            </a:r>
          </a:p>
        </p:txBody>
      </p:sp>
      <p:sp>
        <p:nvSpPr>
          <p:cNvPr id="9" name="Text Placeholder 8">
            <a:extLst>
              <a:ext uri="{FF2B5EF4-FFF2-40B4-BE49-F238E27FC236}">
                <a16:creationId xmlns:a16="http://schemas.microsoft.com/office/drawing/2014/main" id="{2FB27DC0-E9A5-3AE5-835F-C2213719AD2B}"/>
              </a:ext>
            </a:extLst>
          </p:cNvPr>
          <p:cNvSpPr>
            <a:spLocks noGrp="1"/>
          </p:cNvSpPr>
          <p:nvPr>
            <p:ph type="body" sz="quarter" idx="29"/>
          </p:nvPr>
        </p:nvSpPr>
        <p:spPr>
          <a:noFill/>
        </p:spPr>
        <p:txBody>
          <a:bodyPr/>
          <a:lstStyle/>
          <a:p>
            <a:r>
              <a:rPr lang="en-GB" sz="2400" dirty="0"/>
              <a:t>What is your current approach to the management children and adolescents exposed to RR/MDR-TB?</a:t>
            </a:r>
          </a:p>
        </p:txBody>
      </p:sp>
      <p:sp>
        <p:nvSpPr>
          <p:cNvPr id="15" name="Text Placeholder 14">
            <a:extLst>
              <a:ext uri="{FF2B5EF4-FFF2-40B4-BE49-F238E27FC236}">
                <a16:creationId xmlns:a16="http://schemas.microsoft.com/office/drawing/2014/main" id="{FE2C8808-ABEC-7AB9-FBF1-5EF2F8915A71}"/>
              </a:ext>
            </a:extLst>
          </p:cNvPr>
          <p:cNvSpPr>
            <a:spLocks noGrp="1"/>
          </p:cNvSpPr>
          <p:nvPr>
            <p:ph type="body" sz="quarter" idx="30"/>
          </p:nvPr>
        </p:nvSpPr>
        <p:spPr/>
        <p:txBody>
          <a:bodyPr/>
          <a:lstStyle/>
          <a:p>
            <a:r>
              <a:rPr lang="en-ZA" dirty="0"/>
              <a:t>3</a:t>
            </a:r>
          </a:p>
        </p:txBody>
      </p:sp>
    </p:spTree>
    <p:extLst>
      <p:ext uri="{BB962C8B-B14F-4D97-AF65-F5344CB8AC3E}">
        <p14:creationId xmlns:p14="http://schemas.microsoft.com/office/powerpoint/2010/main" val="3623716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02D73F-6250-0D3B-59B1-F00C62E4F533}"/>
              </a:ext>
            </a:extLst>
          </p:cNvPr>
          <p:cNvSpPr/>
          <p:nvPr/>
        </p:nvSpPr>
        <p:spPr>
          <a:xfrm>
            <a:off x="695325" y="1275658"/>
            <a:ext cx="10754393" cy="1716509"/>
          </a:xfrm>
          <a:prstGeom prst="rect">
            <a:avLst/>
          </a:prstGeom>
          <a:solidFill>
            <a:schemeClr val="bg2">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Title 2">
            <a:extLst>
              <a:ext uri="{FF2B5EF4-FFF2-40B4-BE49-F238E27FC236}">
                <a16:creationId xmlns:a16="http://schemas.microsoft.com/office/drawing/2014/main" id="{65EBEB47-BB15-4B0E-8351-43BDE9E6019E}"/>
              </a:ext>
            </a:extLst>
          </p:cNvPr>
          <p:cNvSpPr txBox="1">
            <a:spLocks/>
          </p:cNvSpPr>
          <p:nvPr/>
        </p:nvSpPr>
        <p:spPr>
          <a:xfrm>
            <a:off x="2110774" y="242021"/>
            <a:ext cx="7195787" cy="590346"/>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pitchFamily="-108" charset="-128"/>
              </a:defRPr>
            </a:lvl1pPr>
            <a:lvl2pPr algn="ctr" rtl="0" eaLnBrk="0" fontAlgn="base" hangingPunct="0">
              <a:spcBef>
                <a:spcPct val="0"/>
              </a:spcBef>
              <a:spcAft>
                <a:spcPct val="0"/>
              </a:spcAft>
              <a:defRPr sz="4400">
                <a:solidFill>
                  <a:schemeClr val="tx1"/>
                </a:solidFill>
                <a:latin typeface="Calibri" pitchFamily="-105" charset="0"/>
                <a:ea typeface="ＭＳ Ｐゴシック" panose="020B0600070205080204" pitchFamily="34" charset="-128"/>
                <a:cs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105" charset="0"/>
                <a:ea typeface="ＭＳ Ｐゴシック" panose="020B0600070205080204" pitchFamily="34" charset="-128"/>
                <a:cs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105" charset="0"/>
                <a:ea typeface="ＭＳ Ｐゴシック" panose="020B0600070205080204" pitchFamily="34" charset="-128"/>
                <a:cs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105" charset="0"/>
                <a:ea typeface="ＭＳ Ｐゴシック" panose="020B0600070205080204" pitchFamily="34"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5" charset="0"/>
              </a:defRPr>
            </a:lvl6pPr>
            <a:lvl7pPr marL="914400" algn="ctr" rtl="0" fontAlgn="base">
              <a:spcBef>
                <a:spcPct val="0"/>
              </a:spcBef>
              <a:spcAft>
                <a:spcPct val="0"/>
              </a:spcAft>
              <a:defRPr sz="4400">
                <a:solidFill>
                  <a:schemeClr val="tx1"/>
                </a:solidFill>
                <a:latin typeface="Calibri" pitchFamily="-105" charset="0"/>
              </a:defRPr>
            </a:lvl7pPr>
            <a:lvl8pPr marL="1371600" algn="ctr" rtl="0" fontAlgn="base">
              <a:spcBef>
                <a:spcPct val="0"/>
              </a:spcBef>
              <a:spcAft>
                <a:spcPct val="0"/>
              </a:spcAft>
              <a:defRPr sz="4400">
                <a:solidFill>
                  <a:schemeClr val="tx1"/>
                </a:solidFill>
                <a:latin typeface="Calibri" pitchFamily="-105" charset="0"/>
              </a:defRPr>
            </a:lvl8pPr>
            <a:lvl9pPr marL="1828800" algn="ctr" rtl="0" fontAlgn="base">
              <a:spcBef>
                <a:spcPct val="0"/>
              </a:spcBef>
              <a:spcAft>
                <a:spcPct val="0"/>
              </a:spcAft>
              <a:defRPr sz="4400">
                <a:solidFill>
                  <a:schemeClr val="tx1"/>
                </a:solidFill>
                <a:latin typeface="Calibri" pitchFamily="-105" charset="0"/>
              </a:defRPr>
            </a:lvl9pPr>
          </a:lstStyle>
          <a:p>
            <a:r>
              <a:rPr lang="en-US" altLang="en-AU" sz="2800" b="1" dirty="0">
                <a:solidFill>
                  <a:schemeClr val="tx2"/>
                </a:solidFill>
                <a:latin typeface="Helvetica 77 Bold Condensed" charset="0"/>
              </a:rPr>
              <a:t>Considerations for contact investigation </a:t>
            </a:r>
            <a:endParaRPr lang="en-AU" altLang="en-AU" sz="2800" b="1" dirty="0">
              <a:solidFill>
                <a:schemeClr val="tx2"/>
              </a:solidFill>
              <a:latin typeface="Helvetica 77 Bold Condensed" charset="0"/>
            </a:endParaRPr>
          </a:p>
        </p:txBody>
      </p:sp>
      <p:sp>
        <p:nvSpPr>
          <p:cNvPr id="4" name="Title 3">
            <a:extLst>
              <a:ext uri="{FF2B5EF4-FFF2-40B4-BE49-F238E27FC236}">
                <a16:creationId xmlns:a16="http://schemas.microsoft.com/office/drawing/2014/main" id="{5BEC23E5-2E94-DABE-1BBD-600675EDE230}"/>
              </a:ext>
            </a:extLst>
          </p:cNvPr>
          <p:cNvSpPr>
            <a:spLocks noGrp="1"/>
          </p:cNvSpPr>
          <p:nvPr>
            <p:ph type="title"/>
          </p:nvPr>
        </p:nvSpPr>
        <p:spPr/>
        <p:txBody>
          <a:bodyPr>
            <a:normAutofit/>
          </a:bodyPr>
          <a:lstStyle/>
          <a:p>
            <a:r>
              <a:rPr lang="en-GB" dirty="0"/>
              <a:t>Considerations for contact investigation </a:t>
            </a:r>
          </a:p>
        </p:txBody>
      </p:sp>
      <p:sp>
        <p:nvSpPr>
          <p:cNvPr id="3" name="Text Placeholder 2">
            <a:extLst>
              <a:ext uri="{FF2B5EF4-FFF2-40B4-BE49-F238E27FC236}">
                <a16:creationId xmlns:a16="http://schemas.microsoft.com/office/drawing/2014/main" id="{580666F8-2B27-0967-A08F-466F833729B6}"/>
              </a:ext>
            </a:extLst>
          </p:cNvPr>
          <p:cNvSpPr>
            <a:spLocks noGrp="1"/>
          </p:cNvSpPr>
          <p:nvPr>
            <p:ph type="body" sz="quarter" idx="10"/>
          </p:nvPr>
        </p:nvSpPr>
        <p:spPr/>
        <p:txBody>
          <a:bodyPr>
            <a:normAutofit/>
          </a:bodyPr>
          <a:lstStyle/>
          <a:p>
            <a:r>
              <a:rPr lang="en-US" b="1" dirty="0"/>
              <a:t>Contact with a person who has TB</a:t>
            </a:r>
          </a:p>
          <a:p>
            <a:pPr lvl="1"/>
            <a:r>
              <a:rPr lang="en-US" dirty="0"/>
              <a:t>Closeness of contact </a:t>
            </a:r>
          </a:p>
          <a:p>
            <a:pPr lvl="1"/>
            <a:r>
              <a:rPr lang="en-US" dirty="0"/>
              <a:t>Duration of contact </a:t>
            </a:r>
          </a:p>
          <a:p>
            <a:pPr lvl="1"/>
            <a:r>
              <a:rPr lang="en-US" dirty="0"/>
              <a:t>Sleeping in same room</a:t>
            </a:r>
          </a:p>
          <a:p>
            <a:endParaRPr lang="en-US" dirty="0"/>
          </a:p>
          <a:p>
            <a:endParaRPr lang="en-ZA" dirty="0"/>
          </a:p>
        </p:txBody>
      </p:sp>
      <p:pic>
        <p:nvPicPr>
          <p:cNvPr id="7" name="Graphic 6" descr="House with solid fill">
            <a:extLst>
              <a:ext uri="{FF2B5EF4-FFF2-40B4-BE49-F238E27FC236}">
                <a16:creationId xmlns:a16="http://schemas.microsoft.com/office/drawing/2014/main" id="{9CF97F6D-F728-7FF0-3EAD-5680BF81D5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5510" y="1275659"/>
            <a:ext cx="1520366" cy="1520366"/>
          </a:xfrm>
          <a:prstGeom prst="rect">
            <a:avLst/>
          </a:prstGeom>
        </p:spPr>
      </p:pic>
      <p:pic>
        <p:nvPicPr>
          <p:cNvPr id="8" name="Graphic 7" descr="Sleep outline">
            <a:extLst>
              <a:ext uri="{FF2B5EF4-FFF2-40B4-BE49-F238E27FC236}">
                <a16:creationId xmlns:a16="http://schemas.microsoft.com/office/drawing/2014/main" id="{93CBBFF5-A569-EC85-0B1C-AF11009C5B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50930" y="1257551"/>
            <a:ext cx="914400" cy="914400"/>
          </a:xfrm>
          <a:prstGeom prst="rect">
            <a:avLst/>
          </a:prstGeom>
        </p:spPr>
      </p:pic>
      <p:pic>
        <p:nvPicPr>
          <p:cNvPr id="9" name="Graphic 8" descr="Sleep outline">
            <a:extLst>
              <a:ext uri="{FF2B5EF4-FFF2-40B4-BE49-F238E27FC236}">
                <a16:creationId xmlns:a16="http://schemas.microsoft.com/office/drawing/2014/main" id="{F7930968-60D4-7318-CEA9-D509EEE8A4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62122" y="1914588"/>
            <a:ext cx="914400" cy="914400"/>
          </a:xfrm>
          <a:prstGeom prst="rect">
            <a:avLst/>
          </a:prstGeom>
        </p:spPr>
      </p:pic>
      <p:pic>
        <p:nvPicPr>
          <p:cNvPr id="10" name="Graphic 9" descr="Sleep outline">
            <a:extLst>
              <a:ext uri="{FF2B5EF4-FFF2-40B4-BE49-F238E27FC236}">
                <a16:creationId xmlns:a16="http://schemas.microsoft.com/office/drawing/2014/main" id="{836DF6BD-BF84-3098-1412-C39BA839D2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23381" y="1549188"/>
            <a:ext cx="914400" cy="914400"/>
          </a:xfrm>
          <a:prstGeom prst="rect">
            <a:avLst/>
          </a:prstGeom>
        </p:spPr>
      </p:pic>
      <p:pic>
        <p:nvPicPr>
          <p:cNvPr id="11" name="Graphic 10" descr="Family with two children with solid fill">
            <a:extLst>
              <a:ext uri="{FF2B5EF4-FFF2-40B4-BE49-F238E27FC236}">
                <a16:creationId xmlns:a16="http://schemas.microsoft.com/office/drawing/2014/main" id="{B2ED1EAB-C705-0EBA-DA16-FA0694FAEB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16995" y="1713853"/>
            <a:ext cx="1079963" cy="1079963"/>
          </a:xfrm>
          <a:prstGeom prst="rect">
            <a:avLst/>
          </a:prstGeom>
        </p:spPr>
      </p:pic>
      <p:pic>
        <p:nvPicPr>
          <p:cNvPr id="12" name="Graphic 11" descr="Man with solid fill">
            <a:extLst>
              <a:ext uri="{FF2B5EF4-FFF2-40B4-BE49-F238E27FC236}">
                <a16:creationId xmlns:a16="http://schemas.microsoft.com/office/drawing/2014/main" id="{98E58FB6-847C-3DDB-FFFE-F1FC468AD6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04576" y="1949761"/>
            <a:ext cx="571500" cy="665296"/>
          </a:xfrm>
          <a:prstGeom prst="rect">
            <a:avLst/>
          </a:prstGeom>
        </p:spPr>
      </p:pic>
      <p:pic>
        <p:nvPicPr>
          <p:cNvPr id="13" name="Graphic 12" descr="Man with solid fill">
            <a:extLst>
              <a:ext uri="{FF2B5EF4-FFF2-40B4-BE49-F238E27FC236}">
                <a16:creationId xmlns:a16="http://schemas.microsoft.com/office/drawing/2014/main" id="{0FAE0AFD-E7BF-4DD8-CFBF-84C19017A6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59223" y="1914588"/>
            <a:ext cx="571500" cy="700469"/>
          </a:xfrm>
          <a:prstGeom prst="rect">
            <a:avLst/>
          </a:prstGeom>
        </p:spPr>
      </p:pic>
      <p:pic>
        <p:nvPicPr>
          <p:cNvPr id="14" name="Graphic 13" descr="Woman with baby with solid fill">
            <a:extLst>
              <a:ext uri="{FF2B5EF4-FFF2-40B4-BE49-F238E27FC236}">
                <a16:creationId xmlns:a16="http://schemas.microsoft.com/office/drawing/2014/main" id="{B96EFD03-197D-6DEE-A068-25FE340D2D4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23051" y="1914588"/>
            <a:ext cx="700470" cy="700470"/>
          </a:xfrm>
          <a:prstGeom prst="rect">
            <a:avLst/>
          </a:prstGeom>
        </p:spPr>
      </p:pic>
      <p:pic>
        <p:nvPicPr>
          <p:cNvPr id="15" name="Graphic 14" descr="Baby crawling with solid fill">
            <a:extLst>
              <a:ext uri="{FF2B5EF4-FFF2-40B4-BE49-F238E27FC236}">
                <a16:creationId xmlns:a16="http://schemas.microsoft.com/office/drawing/2014/main" id="{0CA21CF0-9355-5563-D6D9-AC63988D0DA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27931" y="2327648"/>
            <a:ext cx="358847" cy="358847"/>
          </a:xfrm>
          <a:prstGeom prst="rect">
            <a:avLst/>
          </a:prstGeom>
        </p:spPr>
      </p:pic>
      <p:grpSp>
        <p:nvGrpSpPr>
          <p:cNvPr id="16" name="Group 15">
            <a:extLst>
              <a:ext uri="{FF2B5EF4-FFF2-40B4-BE49-F238E27FC236}">
                <a16:creationId xmlns:a16="http://schemas.microsoft.com/office/drawing/2014/main" id="{A542EC8F-A2CE-A5F5-1F2E-C400CD814191}"/>
              </a:ext>
            </a:extLst>
          </p:cNvPr>
          <p:cNvGrpSpPr/>
          <p:nvPr/>
        </p:nvGrpSpPr>
        <p:grpSpPr>
          <a:xfrm>
            <a:off x="695325" y="3225800"/>
            <a:ext cx="4845001" cy="2870200"/>
            <a:chOff x="695325" y="3225800"/>
            <a:chExt cx="4845001" cy="2870200"/>
          </a:xfrm>
        </p:grpSpPr>
        <p:sp>
          <p:nvSpPr>
            <p:cNvPr id="17" name="Text Placeholder 2">
              <a:extLst>
                <a:ext uri="{FF2B5EF4-FFF2-40B4-BE49-F238E27FC236}">
                  <a16:creationId xmlns:a16="http://schemas.microsoft.com/office/drawing/2014/main" id="{8139FBE8-04DB-A502-956A-DE272881767F}"/>
                </a:ext>
              </a:extLst>
            </p:cNvPr>
            <p:cNvSpPr txBox="1">
              <a:spLocks/>
            </p:cNvSpPr>
            <p:nvPr/>
          </p:nvSpPr>
          <p:spPr>
            <a:xfrm>
              <a:off x="814387" y="3324272"/>
              <a:ext cx="3644840" cy="25526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600" b="0" kern="1200">
                  <a:solidFill>
                    <a:schemeClr val="tx1"/>
                  </a:solidFill>
                  <a:latin typeface="+mn-lt"/>
                  <a:ea typeface="+mn-ea"/>
                  <a:cs typeface="+mn-cs"/>
                </a:defRPr>
              </a:lvl1pPr>
              <a:lvl2pPr marL="449263" indent="-182563" algn="l" defTabSz="914400" rtl="0" eaLnBrk="1" latinLnBrk="0" hangingPunct="1">
                <a:lnSpc>
                  <a:spcPct val="100000"/>
                </a:lnSpc>
                <a:spcBef>
                  <a:spcPts val="0"/>
                </a:spcBef>
                <a:buFont typeface="Abadi" panose="020B0604020104020204" pitchFamily="34" charset="0"/>
                <a:buChar char="-"/>
                <a:defRPr lang="en-US" sz="2200" b="0" kern="1200" dirty="0" err="1" smtClean="0">
                  <a:ln>
                    <a:noFill/>
                  </a:ln>
                  <a:solidFill>
                    <a:schemeClr val="tx2">
                      <a:lumMod val="50000"/>
                    </a:schemeClr>
                  </a:solidFill>
                  <a:effectLst/>
                  <a:latin typeface="+mn-lt"/>
                  <a:ea typeface="+mn-ea"/>
                  <a:cs typeface="+mn-cs"/>
                </a:defRPr>
              </a:lvl2pPr>
              <a:lvl3pPr marL="630238" indent="-180975" algn="l" defTabSz="914400" rtl="0" eaLnBrk="1" latinLnBrk="0" hangingPunct="1">
                <a:lnSpc>
                  <a:spcPct val="100000"/>
                </a:lnSpc>
                <a:spcBef>
                  <a:spcPts val="0"/>
                </a:spcBef>
                <a:buFont typeface="Calibri" panose="020F0502020204030204" pitchFamily="34" charset="0"/>
                <a:buChar char="›"/>
                <a:defRPr sz="2000" b="0" kern="1200">
                  <a:ln>
                    <a:noFill/>
                  </a:ln>
                  <a:solidFill>
                    <a:schemeClr val="tx2">
                      <a:lumMod val="50000"/>
                    </a:schemeClr>
                  </a:solidFill>
                  <a:latin typeface="+mn-lt"/>
                  <a:ea typeface="+mn-ea"/>
                  <a:cs typeface="+mn-cs"/>
                </a:defRPr>
              </a:lvl3pPr>
              <a:lvl4pPr marL="801688" indent="-171450" algn="l" defTabSz="914400" rtl="0" eaLnBrk="1" latinLnBrk="0" hangingPunct="1">
                <a:lnSpc>
                  <a:spcPct val="100000"/>
                </a:lnSpc>
                <a:spcBef>
                  <a:spcPts val="0"/>
                </a:spcBef>
                <a:spcAft>
                  <a:spcPts val="1200"/>
                </a:spcAft>
                <a:buFont typeface="Wingdings" panose="05000000000000000000" pitchFamily="2" charset="2"/>
                <a:buChar char="§"/>
                <a:defRPr sz="1600" b="0" kern="1200">
                  <a:ln>
                    <a:noFill/>
                  </a:ln>
                  <a:solidFill>
                    <a:srgbClr val="326BB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Source case </a:t>
              </a:r>
            </a:p>
            <a:p>
              <a:pPr lvl="1"/>
              <a:r>
                <a:rPr lang="en-US" dirty="0"/>
                <a:t>Smear positivity</a:t>
              </a:r>
            </a:p>
            <a:p>
              <a:pPr lvl="1"/>
              <a:r>
                <a:rPr lang="en-US" dirty="0"/>
                <a:t>Bacteriologic  confirmation </a:t>
              </a:r>
            </a:p>
            <a:p>
              <a:pPr lvl="1"/>
              <a:r>
                <a:rPr lang="en-US" dirty="0"/>
                <a:t>Cavities on CXR</a:t>
              </a:r>
            </a:p>
          </p:txBody>
        </p:sp>
        <p:grpSp>
          <p:nvGrpSpPr>
            <p:cNvPr id="18" name="Group 17">
              <a:extLst>
                <a:ext uri="{FF2B5EF4-FFF2-40B4-BE49-F238E27FC236}">
                  <a16:creationId xmlns:a16="http://schemas.microsoft.com/office/drawing/2014/main" id="{2D2211C2-21BE-4B17-F790-0AD45A938B5E}"/>
                </a:ext>
              </a:extLst>
            </p:cNvPr>
            <p:cNvGrpSpPr/>
            <p:nvPr/>
          </p:nvGrpSpPr>
          <p:grpSpPr>
            <a:xfrm>
              <a:off x="695325" y="3225800"/>
              <a:ext cx="4845001" cy="2870200"/>
              <a:chOff x="695325" y="3225800"/>
              <a:chExt cx="4845001" cy="2870200"/>
            </a:xfrm>
          </p:grpSpPr>
          <p:pic>
            <p:nvPicPr>
              <p:cNvPr id="19" name="Picture 18">
                <a:extLst>
                  <a:ext uri="{FF2B5EF4-FFF2-40B4-BE49-F238E27FC236}">
                    <a16:creationId xmlns:a16="http://schemas.microsoft.com/office/drawing/2014/main" id="{75C95320-8070-4711-0FEE-AAA598023850}"/>
                  </a:ext>
                </a:extLst>
              </p:cNvPr>
              <p:cNvPicPr>
                <a:picLocks noChangeAspect="1"/>
              </p:cNvPicPr>
              <p:nvPr/>
            </p:nvPicPr>
            <p:blipFill>
              <a:blip r:embed="rId15"/>
              <a:stretch>
                <a:fillRect/>
              </a:stretch>
            </p:blipFill>
            <p:spPr>
              <a:xfrm>
                <a:off x="3532309" y="3766657"/>
                <a:ext cx="1673995" cy="1518996"/>
              </a:xfrm>
              <a:prstGeom prst="rect">
                <a:avLst/>
              </a:prstGeom>
            </p:spPr>
          </p:pic>
          <p:sp>
            <p:nvSpPr>
              <p:cNvPr id="20" name="Rectangle 19">
                <a:extLst>
                  <a:ext uri="{FF2B5EF4-FFF2-40B4-BE49-F238E27FC236}">
                    <a16:creationId xmlns:a16="http://schemas.microsoft.com/office/drawing/2014/main" id="{DA68B8ED-5604-E38D-45F9-B2B2C48C8399}"/>
                  </a:ext>
                </a:extLst>
              </p:cNvPr>
              <p:cNvSpPr/>
              <p:nvPr/>
            </p:nvSpPr>
            <p:spPr>
              <a:xfrm>
                <a:off x="695325" y="3225800"/>
                <a:ext cx="4845001" cy="2870200"/>
              </a:xfrm>
              <a:prstGeom prst="rect">
                <a:avLst/>
              </a:prstGeom>
              <a:noFill/>
              <a:ln>
                <a:solidFill>
                  <a:srgbClr val="043673"/>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grpSp>
        <p:nvGrpSpPr>
          <p:cNvPr id="21" name="Group 20">
            <a:extLst>
              <a:ext uri="{FF2B5EF4-FFF2-40B4-BE49-F238E27FC236}">
                <a16:creationId xmlns:a16="http://schemas.microsoft.com/office/drawing/2014/main" id="{3D496780-9CD1-FD14-1A7C-42D35DA1B98C}"/>
              </a:ext>
            </a:extLst>
          </p:cNvPr>
          <p:cNvGrpSpPr/>
          <p:nvPr/>
        </p:nvGrpSpPr>
        <p:grpSpPr>
          <a:xfrm>
            <a:off x="6043000" y="3225800"/>
            <a:ext cx="5406718" cy="3204365"/>
            <a:chOff x="6043000" y="3225800"/>
            <a:chExt cx="5406718" cy="3204365"/>
          </a:xfrm>
        </p:grpSpPr>
        <p:sp>
          <p:nvSpPr>
            <p:cNvPr id="22" name="Text Placeholder 2">
              <a:extLst>
                <a:ext uri="{FF2B5EF4-FFF2-40B4-BE49-F238E27FC236}">
                  <a16:creationId xmlns:a16="http://schemas.microsoft.com/office/drawing/2014/main" id="{B5C71F25-2630-2349-7225-B0D2C9F45FD2}"/>
                </a:ext>
              </a:extLst>
            </p:cNvPr>
            <p:cNvSpPr txBox="1">
              <a:spLocks/>
            </p:cNvSpPr>
            <p:nvPr/>
          </p:nvSpPr>
          <p:spPr>
            <a:xfrm>
              <a:off x="6353412" y="3296372"/>
              <a:ext cx="3492545" cy="31337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600" b="0" kern="1200">
                  <a:solidFill>
                    <a:schemeClr val="tx1"/>
                  </a:solidFill>
                  <a:latin typeface="+mn-lt"/>
                  <a:ea typeface="+mn-ea"/>
                  <a:cs typeface="+mn-cs"/>
                </a:defRPr>
              </a:lvl1pPr>
              <a:lvl2pPr marL="449263" indent="-182563" algn="l" defTabSz="914400" rtl="0" eaLnBrk="1" latinLnBrk="0" hangingPunct="1">
                <a:lnSpc>
                  <a:spcPct val="100000"/>
                </a:lnSpc>
                <a:spcBef>
                  <a:spcPts val="0"/>
                </a:spcBef>
                <a:buFont typeface="Abadi" panose="020B0604020104020204" pitchFamily="34" charset="0"/>
                <a:buChar char="-"/>
                <a:defRPr lang="en-US" sz="2200" b="0" kern="1200" dirty="0" err="1" smtClean="0">
                  <a:ln>
                    <a:noFill/>
                  </a:ln>
                  <a:solidFill>
                    <a:schemeClr val="tx2">
                      <a:lumMod val="50000"/>
                    </a:schemeClr>
                  </a:solidFill>
                  <a:effectLst/>
                  <a:latin typeface="+mn-lt"/>
                  <a:ea typeface="+mn-ea"/>
                  <a:cs typeface="+mn-cs"/>
                </a:defRPr>
              </a:lvl2pPr>
              <a:lvl3pPr marL="630238" indent="-180975" algn="l" defTabSz="914400" rtl="0" eaLnBrk="1" latinLnBrk="0" hangingPunct="1">
                <a:lnSpc>
                  <a:spcPct val="100000"/>
                </a:lnSpc>
                <a:spcBef>
                  <a:spcPts val="0"/>
                </a:spcBef>
                <a:buFont typeface="Calibri" panose="020F0502020204030204" pitchFamily="34" charset="0"/>
                <a:buChar char="›"/>
                <a:defRPr sz="2000" b="0" kern="1200">
                  <a:ln>
                    <a:noFill/>
                  </a:ln>
                  <a:solidFill>
                    <a:schemeClr val="tx2">
                      <a:lumMod val="50000"/>
                    </a:schemeClr>
                  </a:solidFill>
                  <a:latin typeface="+mn-lt"/>
                  <a:ea typeface="+mn-ea"/>
                  <a:cs typeface="+mn-cs"/>
                </a:defRPr>
              </a:lvl3pPr>
              <a:lvl4pPr marL="801688" indent="-171450" algn="l" defTabSz="914400" rtl="0" eaLnBrk="1" latinLnBrk="0" hangingPunct="1">
                <a:lnSpc>
                  <a:spcPct val="100000"/>
                </a:lnSpc>
                <a:spcBef>
                  <a:spcPts val="0"/>
                </a:spcBef>
                <a:spcAft>
                  <a:spcPts val="1200"/>
                </a:spcAft>
                <a:buFont typeface="Wingdings" panose="05000000000000000000" pitchFamily="2" charset="2"/>
                <a:buChar char="§"/>
                <a:defRPr sz="1600" b="0" kern="1200">
                  <a:ln>
                    <a:noFill/>
                  </a:ln>
                  <a:solidFill>
                    <a:srgbClr val="326BB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Increased exposure </a:t>
              </a:r>
            </a:p>
            <a:p>
              <a:pPr lvl="1"/>
              <a:r>
                <a:rPr lang="en-US" dirty="0"/>
                <a:t>Living in high TB endemic communities </a:t>
              </a:r>
            </a:p>
            <a:p>
              <a:pPr lvl="1"/>
              <a:r>
                <a:rPr lang="en-US" dirty="0"/>
                <a:t>Living with HIV</a:t>
              </a:r>
            </a:p>
            <a:p>
              <a:pPr lvl="1"/>
              <a:r>
                <a:rPr lang="en-US" dirty="0"/>
                <a:t>Crowded, poorly ventilated environment</a:t>
              </a:r>
            </a:p>
          </p:txBody>
        </p:sp>
        <p:pic>
          <p:nvPicPr>
            <p:cNvPr id="23" name="Graphic 22" descr="Earth globe: Africa and Europe with solid fill">
              <a:extLst>
                <a:ext uri="{FF2B5EF4-FFF2-40B4-BE49-F238E27FC236}">
                  <a16:creationId xmlns:a16="http://schemas.microsoft.com/office/drawing/2014/main" id="{BCAA36CA-3601-B5F9-A1B6-31519ED3D2F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970730" y="3481376"/>
              <a:ext cx="1152897" cy="1152897"/>
            </a:xfrm>
            <a:prstGeom prst="rect">
              <a:avLst/>
            </a:prstGeom>
          </p:spPr>
        </p:pic>
        <p:grpSp>
          <p:nvGrpSpPr>
            <p:cNvPr id="24" name="Group 23">
              <a:extLst>
                <a:ext uri="{FF2B5EF4-FFF2-40B4-BE49-F238E27FC236}">
                  <a16:creationId xmlns:a16="http://schemas.microsoft.com/office/drawing/2014/main" id="{0E7D5A1B-B10B-7FDF-2A30-1935A88C5A82}"/>
                </a:ext>
              </a:extLst>
            </p:cNvPr>
            <p:cNvGrpSpPr/>
            <p:nvPr/>
          </p:nvGrpSpPr>
          <p:grpSpPr>
            <a:xfrm>
              <a:off x="9804576" y="4794654"/>
              <a:ext cx="1447486" cy="745972"/>
              <a:chOff x="9904727" y="4567093"/>
              <a:chExt cx="1989779" cy="1109019"/>
            </a:xfrm>
          </p:grpSpPr>
          <p:grpSp>
            <p:nvGrpSpPr>
              <p:cNvPr id="27" name="Group 26">
                <a:extLst>
                  <a:ext uri="{FF2B5EF4-FFF2-40B4-BE49-F238E27FC236}">
                    <a16:creationId xmlns:a16="http://schemas.microsoft.com/office/drawing/2014/main" id="{12B11F90-FFF1-5C9A-BDBF-D54BCFC6686E}"/>
                  </a:ext>
                </a:extLst>
              </p:cNvPr>
              <p:cNvGrpSpPr/>
              <p:nvPr/>
            </p:nvGrpSpPr>
            <p:grpSpPr>
              <a:xfrm>
                <a:off x="9904727" y="4731647"/>
                <a:ext cx="1138228" cy="944465"/>
                <a:chOff x="9904727" y="4731647"/>
                <a:chExt cx="1138228" cy="944465"/>
              </a:xfrm>
            </p:grpSpPr>
            <p:pic>
              <p:nvPicPr>
                <p:cNvPr id="32" name="Picture 31" descr="A blue line drawing of a house">
                  <a:extLst>
                    <a:ext uri="{FF2B5EF4-FFF2-40B4-BE49-F238E27FC236}">
                      <a16:creationId xmlns:a16="http://schemas.microsoft.com/office/drawing/2014/main" id="{B7ED54B0-CB6A-C535-6F7D-C8D367562A77}"/>
                    </a:ext>
                  </a:extLst>
                </p:cNvPr>
                <p:cNvPicPr>
                  <a:picLocks noChangeAspect="1"/>
                </p:cNvPicPr>
                <p:nvPr/>
              </p:nvPicPr>
              <p:blipFill rotWithShape="1">
                <a:blip r:embed="rId18" cstate="print">
                  <a:duotone>
                    <a:schemeClr val="accent1">
                      <a:shade val="45000"/>
                      <a:satMod val="135000"/>
                    </a:schemeClr>
                    <a:prstClr val="white"/>
                  </a:duotone>
                  <a:extLst>
                    <a:ext uri="{28A0092B-C50C-407E-A947-70E740481C1C}">
                      <a14:useLocalDpi xmlns:a14="http://schemas.microsoft.com/office/drawing/2010/main" val="0"/>
                    </a:ext>
                  </a:extLst>
                </a:blip>
                <a:srcRect l="38721" t="27918" r="37978" b="22928"/>
                <a:stretch/>
              </p:blipFill>
              <p:spPr>
                <a:xfrm>
                  <a:off x="10401951" y="4915476"/>
                  <a:ext cx="641004" cy="760636"/>
                </a:xfrm>
                <a:prstGeom prst="rect">
                  <a:avLst/>
                </a:prstGeom>
              </p:spPr>
            </p:pic>
            <p:pic>
              <p:nvPicPr>
                <p:cNvPr id="33" name="Picture 32" descr="A blue line drawing of a house">
                  <a:extLst>
                    <a:ext uri="{FF2B5EF4-FFF2-40B4-BE49-F238E27FC236}">
                      <a16:creationId xmlns:a16="http://schemas.microsoft.com/office/drawing/2014/main" id="{1CDAB61F-CF68-2902-AEC2-F81B87AC37B2}"/>
                    </a:ext>
                  </a:extLst>
                </p:cNvPr>
                <p:cNvPicPr>
                  <a:picLocks noChangeAspect="1"/>
                </p:cNvPicPr>
                <p:nvPr/>
              </p:nvPicPr>
              <p:blipFill rotWithShape="1">
                <a:blip r:embed="rId19" cstate="print">
                  <a:duotone>
                    <a:schemeClr val="accent1">
                      <a:shade val="45000"/>
                      <a:satMod val="135000"/>
                    </a:schemeClr>
                    <a:prstClr val="white"/>
                  </a:duotone>
                  <a:extLst>
                    <a:ext uri="{28A0092B-C50C-407E-A947-70E740481C1C}">
                      <a14:useLocalDpi xmlns:a14="http://schemas.microsoft.com/office/drawing/2010/main" val="0"/>
                    </a:ext>
                  </a:extLst>
                </a:blip>
                <a:srcRect l="38721" t="27918" r="37978" b="22928"/>
                <a:stretch/>
              </p:blipFill>
              <p:spPr>
                <a:xfrm>
                  <a:off x="9904727" y="4934873"/>
                  <a:ext cx="448472" cy="532171"/>
                </a:xfrm>
                <a:prstGeom prst="rect">
                  <a:avLst/>
                </a:prstGeom>
              </p:spPr>
            </p:pic>
            <p:pic>
              <p:nvPicPr>
                <p:cNvPr id="34" name="Picture 33" descr="A blue line drawing of a house">
                  <a:extLst>
                    <a:ext uri="{FF2B5EF4-FFF2-40B4-BE49-F238E27FC236}">
                      <a16:creationId xmlns:a16="http://schemas.microsoft.com/office/drawing/2014/main" id="{62952CF8-72C9-1B8C-F3C6-0E6D752F8C45}"/>
                    </a:ext>
                  </a:extLst>
                </p:cNvPr>
                <p:cNvPicPr>
                  <a:picLocks noChangeAspect="1"/>
                </p:cNvPicPr>
                <p:nvPr/>
              </p:nvPicPr>
              <p:blipFill rotWithShape="1">
                <a:blip r:embed="rId19" cstate="print">
                  <a:duotone>
                    <a:schemeClr val="accent1">
                      <a:shade val="45000"/>
                      <a:satMod val="135000"/>
                    </a:schemeClr>
                    <a:prstClr val="white"/>
                  </a:duotone>
                  <a:extLst>
                    <a:ext uri="{28A0092B-C50C-407E-A947-70E740481C1C}">
                      <a14:useLocalDpi xmlns:a14="http://schemas.microsoft.com/office/drawing/2010/main" val="0"/>
                    </a:ext>
                  </a:extLst>
                </a:blip>
                <a:srcRect l="38721" t="27918" r="40276" b="29818"/>
                <a:stretch/>
              </p:blipFill>
              <p:spPr>
                <a:xfrm>
                  <a:off x="10226468" y="4731647"/>
                  <a:ext cx="404255" cy="457573"/>
                </a:xfrm>
                <a:prstGeom prst="ellipse">
                  <a:avLst/>
                </a:prstGeom>
              </p:spPr>
            </p:pic>
          </p:grpSp>
          <p:grpSp>
            <p:nvGrpSpPr>
              <p:cNvPr id="28" name="Group 27">
                <a:extLst>
                  <a:ext uri="{FF2B5EF4-FFF2-40B4-BE49-F238E27FC236}">
                    <a16:creationId xmlns:a16="http://schemas.microsoft.com/office/drawing/2014/main" id="{200D5FEC-AF2C-42C3-E91C-79B32DF4316E}"/>
                  </a:ext>
                </a:extLst>
              </p:cNvPr>
              <p:cNvGrpSpPr/>
              <p:nvPr/>
            </p:nvGrpSpPr>
            <p:grpSpPr>
              <a:xfrm flipH="1">
                <a:off x="10973759" y="4567093"/>
                <a:ext cx="920747" cy="944465"/>
                <a:chOff x="9904727" y="4731647"/>
                <a:chExt cx="1138228" cy="944465"/>
              </a:xfrm>
            </p:grpSpPr>
            <p:pic>
              <p:nvPicPr>
                <p:cNvPr id="29" name="Picture 28" descr="A blue line drawing of a house">
                  <a:extLst>
                    <a:ext uri="{FF2B5EF4-FFF2-40B4-BE49-F238E27FC236}">
                      <a16:creationId xmlns:a16="http://schemas.microsoft.com/office/drawing/2014/main" id="{9B1CD12C-4124-5B38-BD6C-9823674F4104}"/>
                    </a:ext>
                  </a:extLst>
                </p:cNvPr>
                <p:cNvPicPr>
                  <a:picLocks noChangeAspect="1"/>
                </p:cNvPicPr>
                <p:nvPr/>
              </p:nvPicPr>
              <p:blipFill rotWithShape="1">
                <a:blip r:embed="rId20" cstate="print">
                  <a:duotone>
                    <a:schemeClr val="accent1">
                      <a:shade val="45000"/>
                      <a:satMod val="135000"/>
                    </a:schemeClr>
                    <a:prstClr val="white"/>
                  </a:duotone>
                  <a:extLst>
                    <a:ext uri="{28A0092B-C50C-407E-A947-70E740481C1C}">
                      <a14:useLocalDpi xmlns:a14="http://schemas.microsoft.com/office/drawing/2010/main" val="0"/>
                    </a:ext>
                  </a:extLst>
                </a:blip>
                <a:srcRect l="38721" t="27918" r="37978" b="22928"/>
                <a:stretch/>
              </p:blipFill>
              <p:spPr>
                <a:xfrm>
                  <a:off x="10401951" y="4915476"/>
                  <a:ext cx="641004" cy="760636"/>
                </a:xfrm>
                <a:prstGeom prst="rect">
                  <a:avLst/>
                </a:prstGeom>
              </p:spPr>
            </p:pic>
            <p:pic>
              <p:nvPicPr>
                <p:cNvPr id="30" name="Picture 29" descr="A blue line drawing of a house">
                  <a:extLst>
                    <a:ext uri="{FF2B5EF4-FFF2-40B4-BE49-F238E27FC236}">
                      <a16:creationId xmlns:a16="http://schemas.microsoft.com/office/drawing/2014/main" id="{EB91B2F3-3B11-335D-E080-F849BC9FCA3B}"/>
                    </a:ext>
                  </a:extLst>
                </p:cNvPr>
                <p:cNvPicPr>
                  <a:picLocks noChangeAspect="1"/>
                </p:cNvPicPr>
                <p:nvPr/>
              </p:nvPicPr>
              <p:blipFill rotWithShape="1">
                <a:blip r:embed="rId21" cstate="print">
                  <a:duotone>
                    <a:schemeClr val="accent1">
                      <a:shade val="45000"/>
                      <a:satMod val="135000"/>
                    </a:schemeClr>
                    <a:prstClr val="white"/>
                  </a:duotone>
                  <a:extLst>
                    <a:ext uri="{28A0092B-C50C-407E-A947-70E740481C1C}">
                      <a14:useLocalDpi xmlns:a14="http://schemas.microsoft.com/office/drawing/2010/main" val="0"/>
                    </a:ext>
                  </a:extLst>
                </a:blip>
                <a:srcRect l="38721" t="27918" r="37978" b="22928"/>
                <a:stretch/>
              </p:blipFill>
              <p:spPr>
                <a:xfrm>
                  <a:off x="9904727" y="4934873"/>
                  <a:ext cx="448472" cy="532171"/>
                </a:xfrm>
                <a:prstGeom prst="rect">
                  <a:avLst/>
                </a:prstGeom>
              </p:spPr>
            </p:pic>
            <p:pic>
              <p:nvPicPr>
                <p:cNvPr id="31" name="Picture 30" descr="A blue line drawing of a house">
                  <a:extLst>
                    <a:ext uri="{FF2B5EF4-FFF2-40B4-BE49-F238E27FC236}">
                      <a16:creationId xmlns:a16="http://schemas.microsoft.com/office/drawing/2014/main" id="{59E1914E-6B44-58E9-BA83-F377D1E0AF9F}"/>
                    </a:ext>
                  </a:extLst>
                </p:cNvPr>
                <p:cNvPicPr>
                  <a:picLocks noChangeAspect="1"/>
                </p:cNvPicPr>
                <p:nvPr/>
              </p:nvPicPr>
              <p:blipFill rotWithShape="1">
                <a:blip r:embed="rId21" cstate="print">
                  <a:duotone>
                    <a:schemeClr val="accent1">
                      <a:shade val="45000"/>
                      <a:satMod val="135000"/>
                    </a:schemeClr>
                    <a:prstClr val="white"/>
                  </a:duotone>
                  <a:extLst>
                    <a:ext uri="{28A0092B-C50C-407E-A947-70E740481C1C}">
                      <a14:useLocalDpi xmlns:a14="http://schemas.microsoft.com/office/drawing/2010/main" val="0"/>
                    </a:ext>
                  </a:extLst>
                </a:blip>
                <a:srcRect l="38721" t="27918" r="40276" b="29818"/>
                <a:stretch/>
              </p:blipFill>
              <p:spPr>
                <a:xfrm>
                  <a:off x="10226468" y="4731647"/>
                  <a:ext cx="404255" cy="457573"/>
                </a:xfrm>
                <a:prstGeom prst="ellipse">
                  <a:avLst/>
                </a:prstGeom>
              </p:spPr>
            </p:pic>
          </p:grpSp>
        </p:grpSp>
        <p:sp>
          <p:nvSpPr>
            <p:cNvPr id="25" name="Rectangle 24">
              <a:extLst>
                <a:ext uri="{FF2B5EF4-FFF2-40B4-BE49-F238E27FC236}">
                  <a16:creationId xmlns:a16="http://schemas.microsoft.com/office/drawing/2014/main" id="{6B510AFB-5350-7559-1F0B-160DF185C4CB}"/>
                </a:ext>
              </a:extLst>
            </p:cNvPr>
            <p:cNvSpPr/>
            <p:nvPr/>
          </p:nvSpPr>
          <p:spPr>
            <a:xfrm>
              <a:off x="6043000" y="3225800"/>
              <a:ext cx="5406718" cy="2870200"/>
            </a:xfrm>
            <a:prstGeom prst="rect">
              <a:avLst/>
            </a:prstGeom>
            <a:noFill/>
            <a:ln>
              <a:solidFill>
                <a:srgbClr val="043673"/>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177624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45B7E-0CE3-17D2-4430-63CEC41B583A}"/>
            </a:ext>
          </a:extLst>
        </p:cNvPr>
        <p:cNvGrpSpPr/>
        <p:nvPr/>
      </p:nvGrpSpPr>
      <p:grpSpPr>
        <a:xfrm>
          <a:off x="0" y="0"/>
          <a:ext cx="0" cy="0"/>
          <a:chOff x="0" y="0"/>
          <a:chExt cx="0" cy="0"/>
        </a:xfrm>
      </p:grpSpPr>
      <p:sp>
        <p:nvSpPr>
          <p:cNvPr id="26" name="Title 2">
            <a:extLst>
              <a:ext uri="{FF2B5EF4-FFF2-40B4-BE49-F238E27FC236}">
                <a16:creationId xmlns:a16="http://schemas.microsoft.com/office/drawing/2014/main" id="{913C81B1-159B-213E-979B-EEC04B26FA96}"/>
              </a:ext>
            </a:extLst>
          </p:cNvPr>
          <p:cNvSpPr txBox="1">
            <a:spLocks/>
          </p:cNvSpPr>
          <p:nvPr/>
        </p:nvSpPr>
        <p:spPr>
          <a:xfrm>
            <a:off x="1729048" y="363941"/>
            <a:ext cx="7242233" cy="590346"/>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pitchFamily="-108" charset="-128"/>
              </a:defRPr>
            </a:lvl1pPr>
            <a:lvl2pPr algn="ctr" rtl="0" eaLnBrk="0" fontAlgn="base" hangingPunct="0">
              <a:spcBef>
                <a:spcPct val="0"/>
              </a:spcBef>
              <a:spcAft>
                <a:spcPct val="0"/>
              </a:spcAft>
              <a:defRPr sz="4400">
                <a:solidFill>
                  <a:schemeClr val="tx1"/>
                </a:solidFill>
                <a:latin typeface="Calibri" pitchFamily="-105" charset="0"/>
                <a:ea typeface="ＭＳ Ｐゴシック" panose="020B0600070205080204" pitchFamily="34" charset="-128"/>
                <a:cs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105" charset="0"/>
                <a:ea typeface="ＭＳ Ｐゴシック" panose="020B0600070205080204" pitchFamily="34" charset="-128"/>
                <a:cs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105" charset="0"/>
                <a:ea typeface="ＭＳ Ｐゴシック" panose="020B0600070205080204" pitchFamily="34" charset="-128"/>
                <a:cs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105" charset="0"/>
                <a:ea typeface="ＭＳ Ｐゴシック" panose="020B0600070205080204" pitchFamily="34"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5" charset="0"/>
              </a:defRPr>
            </a:lvl6pPr>
            <a:lvl7pPr marL="914400" algn="ctr" rtl="0" fontAlgn="base">
              <a:spcBef>
                <a:spcPct val="0"/>
              </a:spcBef>
              <a:spcAft>
                <a:spcPct val="0"/>
              </a:spcAft>
              <a:defRPr sz="4400">
                <a:solidFill>
                  <a:schemeClr val="tx1"/>
                </a:solidFill>
                <a:latin typeface="Calibri" pitchFamily="-105" charset="0"/>
              </a:defRPr>
            </a:lvl7pPr>
            <a:lvl8pPr marL="1371600" algn="ctr" rtl="0" fontAlgn="base">
              <a:spcBef>
                <a:spcPct val="0"/>
              </a:spcBef>
              <a:spcAft>
                <a:spcPct val="0"/>
              </a:spcAft>
              <a:defRPr sz="4400">
                <a:solidFill>
                  <a:schemeClr val="tx1"/>
                </a:solidFill>
                <a:latin typeface="Calibri" pitchFamily="-105" charset="0"/>
              </a:defRPr>
            </a:lvl8pPr>
            <a:lvl9pPr marL="1828800" algn="ctr" rtl="0" fontAlgn="base">
              <a:spcBef>
                <a:spcPct val="0"/>
              </a:spcBef>
              <a:spcAft>
                <a:spcPct val="0"/>
              </a:spcAft>
              <a:defRPr sz="4400">
                <a:solidFill>
                  <a:schemeClr val="tx1"/>
                </a:solidFill>
                <a:latin typeface="Calibri" pitchFamily="-105" charset="0"/>
              </a:defRPr>
            </a:lvl9pPr>
          </a:lstStyle>
          <a:p>
            <a:r>
              <a:rPr lang="en-US" altLang="en-AU" sz="2800" b="1" dirty="0">
                <a:solidFill>
                  <a:schemeClr val="tx2"/>
                </a:solidFill>
                <a:latin typeface="Helvetica 77 Bold Condensed" charset="0"/>
              </a:rPr>
              <a:t>Consider risk of disease after infection </a:t>
            </a:r>
            <a:endParaRPr lang="en-AU" altLang="en-AU" sz="2800" b="1" dirty="0">
              <a:solidFill>
                <a:schemeClr val="tx2"/>
              </a:solidFill>
              <a:latin typeface="Helvetica 77 Bold Condensed" charset="0"/>
            </a:endParaRPr>
          </a:p>
        </p:txBody>
      </p:sp>
      <p:sp>
        <p:nvSpPr>
          <p:cNvPr id="8" name="Title 7">
            <a:extLst>
              <a:ext uri="{FF2B5EF4-FFF2-40B4-BE49-F238E27FC236}">
                <a16:creationId xmlns:a16="http://schemas.microsoft.com/office/drawing/2014/main" id="{0C93B874-4816-90AE-0522-045B7F23EE1E}"/>
              </a:ext>
            </a:extLst>
          </p:cNvPr>
          <p:cNvSpPr>
            <a:spLocks noGrp="1"/>
          </p:cNvSpPr>
          <p:nvPr>
            <p:ph type="title"/>
          </p:nvPr>
        </p:nvSpPr>
        <p:spPr>
          <a:xfrm>
            <a:off x="709612" y="185262"/>
            <a:ext cx="10656888" cy="1116012"/>
          </a:xfrm>
        </p:spPr>
        <p:txBody>
          <a:bodyPr>
            <a:normAutofit/>
          </a:bodyPr>
          <a:lstStyle/>
          <a:p>
            <a:r>
              <a:rPr lang="en-US" dirty="0"/>
              <a:t>Consider risk of disease after infection </a:t>
            </a:r>
            <a:endParaRPr lang="en-GB" dirty="0"/>
          </a:p>
        </p:txBody>
      </p:sp>
      <p:sp>
        <p:nvSpPr>
          <p:cNvPr id="11" name="TextBox 10">
            <a:extLst>
              <a:ext uri="{FF2B5EF4-FFF2-40B4-BE49-F238E27FC236}">
                <a16:creationId xmlns:a16="http://schemas.microsoft.com/office/drawing/2014/main" id="{253F002E-2EB6-68AE-4820-EE699A783AF7}"/>
              </a:ext>
            </a:extLst>
          </p:cNvPr>
          <p:cNvSpPr txBox="1"/>
          <p:nvPr/>
        </p:nvSpPr>
        <p:spPr>
          <a:xfrm>
            <a:off x="356319" y="6164184"/>
            <a:ext cx="11574424" cy="246221"/>
          </a:xfrm>
          <a:prstGeom prst="rect">
            <a:avLst/>
          </a:prstGeom>
          <a:solidFill>
            <a:sysClr val="window" lastClr="FFFFFF">
              <a:lumMod val="85000"/>
            </a:sysClr>
          </a:solidFill>
          <a:ln>
            <a:noFill/>
          </a:ln>
          <a:effectLst>
            <a:outerShdw blurRad="50800" dist="38100" dir="2700000" algn="tl" rotWithShape="0">
              <a:prstClr val="black">
                <a:alpha val="40000"/>
              </a:prstClr>
            </a:outerShdw>
          </a:effectLst>
        </p:spPr>
        <p:txBody>
          <a:bodyPr wrap="square" rtlCol="0">
            <a:spAutoFit/>
          </a:bodyPr>
          <a:lstStyle/>
          <a:p>
            <a:pPr eaLnBrk="1" fontAlgn="auto" hangingPunct="1">
              <a:spcBef>
                <a:spcPts val="0"/>
              </a:spcBef>
              <a:spcAft>
                <a:spcPts val="0"/>
              </a:spcAft>
            </a:pPr>
            <a:r>
              <a:rPr lang="en-ZA" sz="1000" dirty="0">
                <a:solidFill>
                  <a:schemeClr val="bg1"/>
                </a:solidFill>
                <a:latin typeface="Calibri" panose="020F0502020204030204" pitchFamily="34" charset="0"/>
              </a:rPr>
              <a:t>Adapted from Marais BJ, et al. The natural history of childhood intra-thoracic tuberculosis: a critical review of literature from the pre-chemotherapy era. Int J </a:t>
            </a:r>
            <a:r>
              <a:rPr lang="en-ZA" sz="1000" dirty="0" err="1">
                <a:solidFill>
                  <a:schemeClr val="bg1"/>
                </a:solidFill>
                <a:latin typeface="Calibri" panose="020F0502020204030204" pitchFamily="34" charset="0"/>
              </a:rPr>
              <a:t>Tuberc</a:t>
            </a:r>
            <a:r>
              <a:rPr lang="en-ZA" sz="1000" dirty="0">
                <a:solidFill>
                  <a:schemeClr val="bg1"/>
                </a:solidFill>
                <a:latin typeface="Calibri" panose="020F0502020204030204" pitchFamily="34" charset="0"/>
              </a:rPr>
              <a:t> Lung Dis. 2004 Apr;8(4):392-402. PMID: 15141729</a:t>
            </a:r>
          </a:p>
        </p:txBody>
      </p:sp>
      <p:pic>
        <p:nvPicPr>
          <p:cNvPr id="32" name="Picture 31">
            <a:extLst>
              <a:ext uri="{FF2B5EF4-FFF2-40B4-BE49-F238E27FC236}">
                <a16:creationId xmlns:a16="http://schemas.microsoft.com/office/drawing/2014/main" id="{54D4A993-109E-8163-FD3C-D5AA743142CD}"/>
              </a:ext>
            </a:extLst>
          </p:cNvPr>
          <p:cNvPicPr>
            <a:picLocks noChangeAspect="1"/>
          </p:cNvPicPr>
          <p:nvPr/>
        </p:nvPicPr>
        <p:blipFill>
          <a:blip r:embed="rId3"/>
          <a:stretch>
            <a:fillRect/>
          </a:stretch>
        </p:blipFill>
        <p:spPr>
          <a:xfrm>
            <a:off x="1729048" y="1418498"/>
            <a:ext cx="2240387" cy="1802494"/>
          </a:xfrm>
          <a:prstGeom prst="rect">
            <a:avLst/>
          </a:prstGeom>
        </p:spPr>
      </p:pic>
      <p:pic>
        <p:nvPicPr>
          <p:cNvPr id="29" name="Picture 28">
            <a:extLst>
              <a:ext uri="{FF2B5EF4-FFF2-40B4-BE49-F238E27FC236}">
                <a16:creationId xmlns:a16="http://schemas.microsoft.com/office/drawing/2014/main" id="{0026AA1D-4F1B-A77A-F4BA-3B7C91AF3F53}"/>
              </a:ext>
            </a:extLst>
          </p:cNvPr>
          <p:cNvPicPr>
            <a:picLocks noChangeAspect="1"/>
          </p:cNvPicPr>
          <p:nvPr/>
        </p:nvPicPr>
        <p:blipFill>
          <a:blip r:embed="rId4">
            <a:duotone>
              <a:srgbClr val="FCB814">
                <a:shade val="45000"/>
                <a:satMod val="135000"/>
              </a:srgbClr>
              <a:prstClr val="white"/>
            </a:duotone>
            <a:extLst>
              <a:ext uri="{BEBA8EAE-BF5A-486C-A8C5-ECC9F3942E4B}">
                <a14:imgProps xmlns:a14="http://schemas.microsoft.com/office/drawing/2010/main">
                  <a14:imgLayer r:embed="rId5">
                    <a14:imgEffect>
                      <a14:backgroundRemoval t="9605" b="93785" l="10000" r="92273">
                        <a14:foregroundMark x1="35909" y1="29944" x2="35909" y2="29944"/>
                        <a14:foregroundMark x1="34091" y1="45763" x2="34091" y2="45763"/>
                        <a14:foregroundMark x1="41364" y1="53672" x2="41364" y2="53672"/>
                        <a14:foregroundMark x1="40455" y1="93220" x2="40000" y2="90960"/>
                        <a14:foregroundMark x1="40455" y1="93220" x2="40455" y2="93220"/>
                        <a14:foregroundMark x1="84091" y1="34463" x2="84091" y2="36158"/>
                        <a14:foregroundMark x1="92727" y1="64972" x2="90909" y2="48588"/>
                        <a14:foregroundMark x1="45909" y1="93220" x2="45909" y2="93220"/>
                        <a14:foregroundMark x1="82273" y1="93220" x2="82273" y2="93220"/>
                        <a14:foregroundMark x1="86364" y1="93785" x2="86364" y2="93785"/>
                        <a14:backgroundMark x1="10000" y1="59322" x2="21364" y2="33333"/>
                        <a14:backgroundMark x1="23636" y1="25424" x2="20909" y2="46328"/>
                        <a14:backgroundMark x1="27727" y1="35593" x2="20455" y2="50847"/>
                        <a14:backgroundMark x1="25455" y1="36723" x2="16818" y2="73446"/>
                        <a14:backgroundMark x1="16818" y1="73446" x2="16818" y2="74011"/>
                        <a14:backgroundMark x1="19545" y1="66102" x2="25455" y2="78531"/>
                        <a14:backgroundMark x1="18182" y1="56497" x2="30000" y2="70621"/>
                        <a14:backgroundMark x1="62727" y1="18079" x2="68182" y2="26554"/>
                        <a14:backgroundMark x1="54545" y1="42373" x2="60909" y2="56497"/>
                        <a14:backgroundMark x1="54545" y1="50282" x2="57727" y2="57627"/>
                        <a14:backgroundMark x1="56818" y1="42938" x2="68182" y2="89831"/>
                        <a14:backgroundMark x1="78182" y1="41243" x2="75000" y2="55367"/>
                        <a14:backgroundMark x1="75000" y1="36158" x2="70455" y2="36158"/>
                        <a14:backgroundMark x1="73636" y1="31638" x2="75000" y2="35593"/>
                      </a14:backgroundRemoval>
                    </a14:imgEffect>
                  </a14:imgLayer>
                </a14:imgProps>
              </a:ext>
            </a:extLst>
          </a:blip>
          <a:stretch>
            <a:fillRect/>
          </a:stretch>
        </p:blipFill>
        <p:spPr>
          <a:xfrm>
            <a:off x="1729048" y="1418498"/>
            <a:ext cx="2240387" cy="1802494"/>
          </a:xfrm>
          <a:prstGeom prst="rect">
            <a:avLst/>
          </a:prstGeom>
        </p:spPr>
      </p:pic>
      <p:grpSp>
        <p:nvGrpSpPr>
          <p:cNvPr id="56" name="Group 55">
            <a:extLst>
              <a:ext uri="{FF2B5EF4-FFF2-40B4-BE49-F238E27FC236}">
                <a16:creationId xmlns:a16="http://schemas.microsoft.com/office/drawing/2014/main" id="{5B664DB4-E6B7-025E-BB2D-C7DC7A5A5BCF}"/>
              </a:ext>
            </a:extLst>
          </p:cNvPr>
          <p:cNvGrpSpPr/>
          <p:nvPr/>
        </p:nvGrpSpPr>
        <p:grpSpPr>
          <a:xfrm>
            <a:off x="1941017" y="4220879"/>
            <a:ext cx="2111559" cy="1550560"/>
            <a:chOff x="1941017" y="4220879"/>
            <a:chExt cx="2111559" cy="1550560"/>
          </a:xfrm>
        </p:grpSpPr>
        <p:pic>
          <p:nvPicPr>
            <p:cNvPr id="14" name="Picture 13">
              <a:extLst>
                <a:ext uri="{FF2B5EF4-FFF2-40B4-BE49-F238E27FC236}">
                  <a16:creationId xmlns:a16="http://schemas.microsoft.com/office/drawing/2014/main" id="{416D1784-5A22-494A-DAFF-2516411AA67C}"/>
                </a:ext>
              </a:extLst>
            </p:cNvPr>
            <p:cNvPicPr>
              <a:picLocks noChangeAspect="1"/>
            </p:cNvPicPr>
            <p:nvPr/>
          </p:nvPicPr>
          <p:blipFill>
            <a:blip r:embed="rId6">
              <a:alphaModFix/>
              <a:duotone>
                <a:schemeClr val="accent1">
                  <a:shade val="45000"/>
                  <a:satMod val="135000"/>
                </a:schemeClr>
                <a:prstClr val="white"/>
              </a:duotone>
              <a:extLst>
                <a:ext uri="{BEBA8EAE-BF5A-486C-A8C5-ECC9F3942E4B}">
                  <a14:imgProps xmlns:a14="http://schemas.microsoft.com/office/drawing/2010/main">
                    <a14:imgLayer r:embed="rId7">
                      <a14:imgEffect>
                        <a14:backgroundRemoval t="7895" b="94211" l="9211" r="90789">
                          <a14:foregroundMark x1="48684" y1="8947" x2="62500" y2="9474"/>
                          <a14:foregroundMark x1="35526" y1="93158" x2="40789" y2="88421"/>
                          <a14:foregroundMark x1="76316" y1="94211" x2="77632" y2="91579"/>
                          <a14:foregroundMark x1="90789" y1="75789" x2="90789" y2="75789"/>
                          <a14:backgroundMark x1="59376" y1="13281" x2="61842" y2="13158"/>
                          <a14:backgroundMark x1="66447" y1="14737" x2="67105" y2="15789"/>
                        </a14:backgroundRemoval>
                      </a14:imgEffect>
                      <a14:imgEffect>
                        <a14:artisticPaintStrokes/>
                      </a14:imgEffect>
                      <a14:imgEffect>
                        <a14:brightnessContrast bright="40000"/>
                      </a14:imgEffect>
                    </a14:imgLayer>
                  </a14:imgProps>
                </a:ext>
              </a:extLst>
            </a:blip>
            <a:stretch>
              <a:fillRect/>
            </a:stretch>
          </p:blipFill>
          <p:spPr>
            <a:xfrm>
              <a:off x="1941017" y="4341311"/>
              <a:ext cx="686623" cy="928556"/>
            </a:xfrm>
            <a:prstGeom prst="rect">
              <a:avLst/>
            </a:prstGeom>
          </p:spPr>
        </p:pic>
        <p:pic>
          <p:nvPicPr>
            <p:cNvPr id="37" name="Picture 36">
              <a:extLst>
                <a:ext uri="{FF2B5EF4-FFF2-40B4-BE49-F238E27FC236}">
                  <a16:creationId xmlns:a16="http://schemas.microsoft.com/office/drawing/2014/main" id="{5492B9A0-E056-8305-E25E-03185BE2666D}"/>
                </a:ext>
              </a:extLst>
            </p:cNvPr>
            <p:cNvPicPr>
              <a:picLocks noChangeAspect="1"/>
            </p:cNvPicPr>
            <p:nvPr/>
          </p:nvPicPr>
          <p:blipFill>
            <a:blip r:embed="rId8"/>
            <a:stretch>
              <a:fillRect/>
            </a:stretch>
          </p:blipFill>
          <p:spPr>
            <a:xfrm>
              <a:off x="2928952" y="4220879"/>
              <a:ext cx="1040483" cy="1040483"/>
            </a:xfrm>
            <a:prstGeom prst="rect">
              <a:avLst/>
            </a:prstGeom>
          </p:spPr>
        </p:pic>
        <p:sp>
          <p:nvSpPr>
            <p:cNvPr id="39" name="TextBox 38">
              <a:extLst>
                <a:ext uri="{FF2B5EF4-FFF2-40B4-BE49-F238E27FC236}">
                  <a16:creationId xmlns:a16="http://schemas.microsoft.com/office/drawing/2014/main" id="{7F965BB2-F818-4B55-B584-E9197569B0BC}"/>
                </a:ext>
              </a:extLst>
            </p:cNvPr>
            <p:cNvSpPr txBox="1"/>
            <p:nvPr/>
          </p:nvSpPr>
          <p:spPr>
            <a:xfrm>
              <a:off x="1967166" y="5402107"/>
              <a:ext cx="2085410" cy="369332"/>
            </a:xfrm>
            <a:prstGeom prst="rect">
              <a:avLst/>
            </a:prstGeom>
            <a:noFill/>
          </p:spPr>
          <p:txBody>
            <a:bodyPr wrap="square" rtlCol="0">
              <a:spAutoFit/>
            </a:bodyPr>
            <a:lstStyle/>
            <a:p>
              <a:pPr algn="ctr"/>
              <a:r>
                <a:rPr lang="en-ZA" dirty="0">
                  <a:latin typeface="+mn-lt"/>
                </a:rPr>
                <a:t>Immunosuppressed</a:t>
              </a:r>
              <a:endParaRPr lang="en-GB" dirty="0" err="1">
                <a:latin typeface="+mn-lt"/>
              </a:endParaRPr>
            </a:p>
          </p:txBody>
        </p:sp>
      </p:grpSp>
      <p:sp>
        <p:nvSpPr>
          <p:cNvPr id="41" name="TextBox 40">
            <a:extLst>
              <a:ext uri="{FF2B5EF4-FFF2-40B4-BE49-F238E27FC236}">
                <a16:creationId xmlns:a16="http://schemas.microsoft.com/office/drawing/2014/main" id="{FB04AD5E-F733-D4C9-EE3F-3D3DAE8F0232}"/>
              </a:ext>
            </a:extLst>
          </p:cNvPr>
          <p:cNvSpPr txBox="1"/>
          <p:nvPr/>
        </p:nvSpPr>
        <p:spPr>
          <a:xfrm>
            <a:off x="695325" y="3341644"/>
            <a:ext cx="4587875" cy="646331"/>
          </a:xfrm>
          <a:prstGeom prst="rect">
            <a:avLst/>
          </a:prstGeom>
          <a:noFill/>
        </p:spPr>
        <p:txBody>
          <a:bodyPr wrap="square">
            <a:spAutoFit/>
          </a:bodyPr>
          <a:lstStyle/>
          <a:p>
            <a:pPr algn="ctr"/>
            <a:r>
              <a:rPr lang="en-US" altLang="en-AU" sz="1800" dirty="0">
                <a:latin typeface="Helvetica 57 Condensed" charset="0"/>
              </a:rPr>
              <a:t>Child and adolescent contacts are at high risk of infection </a:t>
            </a:r>
            <a:endParaRPr lang="en-GB" dirty="0"/>
          </a:p>
        </p:txBody>
      </p:sp>
      <p:grpSp>
        <p:nvGrpSpPr>
          <p:cNvPr id="55" name="Group 54">
            <a:extLst>
              <a:ext uri="{FF2B5EF4-FFF2-40B4-BE49-F238E27FC236}">
                <a16:creationId xmlns:a16="http://schemas.microsoft.com/office/drawing/2014/main" id="{16B90305-1D54-333C-4234-03D11BD38204}"/>
              </a:ext>
            </a:extLst>
          </p:cNvPr>
          <p:cNvGrpSpPr/>
          <p:nvPr/>
        </p:nvGrpSpPr>
        <p:grpSpPr>
          <a:xfrm>
            <a:off x="5760087" y="1446418"/>
            <a:ext cx="5578323" cy="4270608"/>
            <a:chOff x="5760087" y="1446418"/>
            <a:chExt cx="5578323" cy="4270608"/>
          </a:xfrm>
        </p:grpSpPr>
        <p:pic>
          <p:nvPicPr>
            <p:cNvPr id="17" name="Picture 16" descr="A cartoon of a child in a circle&#10;&#10;Description automatically generated">
              <a:extLst>
                <a:ext uri="{FF2B5EF4-FFF2-40B4-BE49-F238E27FC236}">
                  <a16:creationId xmlns:a16="http://schemas.microsoft.com/office/drawing/2014/main" id="{5CCE9E48-0788-E732-0FC7-83196765E8A4}"/>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38482" t="29039" r="38403" b="29144"/>
            <a:stretch/>
          </p:blipFill>
          <p:spPr>
            <a:xfrm>
              <a:off x="10389572" y="4155260"/>
              <a:ext cx="843270" cy="858112"/>
            </a:xfrm>
            <a:prstGeom prst="rect">
              <a:avLst/>
            </a:prstGeom>
          </p:spPr>
        </p:pic>
        <p:pic>
          <p:nvPicPr>
            <p:cNvPr id="45" name="Picture 44">
              <a:extLst>
                <a:ext uri="{FF2B5EF4-FFF2-40B4-BE49-F238E27FC236}">
                  <a16:creationId xmlns:a16="http://schemas.microsoft.com/office/drawing/2014/main" id="{E4095399-80E0-B7D0-724E-5D91882496FE}"/>
                </a:ext>
              </a:extLst>
            </p:cNvPr>
            <p:cNvPicPr>
              <a:picLocks noChangeAspect="1"/>
            </p:cNvPicPr>
            <p:nvPr/>
          </p:nvPicPr>
          <p:blipFill>
            <a:blip r:embed="rId10"/>
            <a:stretch>
              <a:fillRect/>
            </a:stretch>
          </p:blipFill>
          <p:spPr>
            <a:xfrm>
              <a:off x="5760087" y="1446418"/>
              <a:ext cx="5578323" cy="2644369"/>
            </a:xfrm>
            <a:prstGeom prst="rect">
              <a:avLst/>
            </a:prstGeom>
          </p:spPr>
        </p:pic>
        <p:grpSp>
          <p:nvGrpSpPr>
            <p:cNvPr id="53" name="Group 52">
              <a:extLst>
                <a:ext uri="{FF2B5EF4-FFF2-40B4-BE49-F238E27FC236}">
                  <a16:creationId xmlns:a16="http://schemas.microsoft.com/office/drawing/2014/main" id="{74059A5B-F1CA-88E1-9EB4-60F4F3680AE9}"/>
                </a:ext>
              </a:extLst>
            </p:cNvPr>
            <p:cNvGrpSpPr/>
            <p:nvPr/>
          </p:nvGrpSpPr>
          <p:grpSpPr>
            <a:xfrm>
              <a:off x="7337291" y="4251123"/>
              <a:ext cx="801982" cy="792016"/>
              <a:chOff x="7580588" y="4764579"/>
              <a:chExt cx="900000" cy="900000"/>
            </a:xfrm>
          </p:grpSpPr>
          <p:pic>
            <p:nvPicPr>
              <p:cNvPr id="49" name="Picture 48">
                <a:extLst>
                  <a:ext uri="{FF2B5EF4-FFF2-40B4-BE49-F238E27FC236}">
                    <a16:creationId xmlns:a16="http://schemas.microsoft.com/office/drawing/2014/main" id="{EBD8086E-60C4-59AD-D400-BB262DCEA588}"/>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8029" b="95620" l="6667" r="89524">
                            <a14:foregroundMark x1="50476" y1="20438" x2="69524" y2="20438"/>
                            <a14:foregroundMark x1="50476" y1="96350" x2="46667" y2="83942"/>
                            <a14:foregroundMark x1="25941" y1="21446" x2="26667" y2="21168"/>
                            <a14:foregroundMark x1="67619" y1="95620" x2="67619" y2="95620"/>
                            <a14:foregroundMark x1="71429" y1="21168" x2="71429" y2="21168"/>
                            <a14:backgroundMark x1="9524" y1="23358" x2="31429" y2="12409"/>
                            <a14:backgroundMark x1="9524" y1="11679" x2="23810" y2="10949"/>
                          </a14:backgroundRemoval>
                        </a14:imgEffect>
                        <a14:imgEffect>
                          <a14:sharpenSoften amount="25000"/>
                        </a14:imgEffect>
                      </a14:imgLayer>
                    </a14:imgProps>
                  </a:ext>
                </a:extLst>
              </a:blip>
              <a:stretch>
                <a:fillRect/>
              </a:stretch>
            </p:blipFill>
            <p:spPr>
              <a:xfrm>
                <a:off x="7687249" y="4773998"/>
                <a:ext cx="662581" cy="864510"/>
              </a:xfrm>
              <a:prstGeom prst="rect">
                <a:avLst/>
              </a:prstGeom>
            </p:spPr>
          </p:pic>
          <p:sp>
            <p:nvSpPr>
              <p:cNvPr id="50" name="Oval 49">
                <a:extLst>
                  <a:ext uri="{FF2B5EF4-FFF2-40B4-BE49-F238E27FC236}">
                    <a16:creationId xmlns:a16="http://schemas.microsoft.com/office/drawing/2014/main" id="{D1CA9427-2D88-14DB-59C1-D2201A6EE76D}"/>
                  </a:ext>
                </a:extLst>
              </p:cNvPr>
              <p:cNvSpPr/>
              <p:nvPr/>
            </p:nvSpPr>
            <p:spPr>
              <a:xfrm>
                <a:off x="7580588" y="4764579"/>
                <a:ext cx="900000" cy="900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2" name="Group 51">
              <a:extLst>
                <a:ext uri="{FF2B5EF4-FFF2-40B4-BE49-F238E27FC236}">
                  <a16:creationId xmlns:a16="http://schemas.microsoft.com/office/drawing/2014/main" id="{0F6D7A43-2BB3-99B5-06DD-AD3337069E88}"/>
                </a:ext>
              </a:extLst>
            </p:cNvPr>
            <p:cNvGrpSpPr/>
            <p:nvPr/>
          </p:nvGrpSpPr>
          <p:grpSpPr>
            <a:xfrm>
              <a:off x="6383961" y="4251123"/>
              <a:ext cx="836813" cy="792016"/>
              <a:chOff x="6627258" y="4791599"/>
              <a:chExt cx="900000" cy="900000"/>
            </a:xfrm>
          </p:grpSpPr>
          <p:pic>
            <p:nvPicPr>
              <p:cNvPr id="33" name="Graphic 32" descr="Baby crawling with solid fill">
                <a:extLst>
                  <a:ext uri="{FF2B5EF4-FFF2-40B4-BE49-F238E27FC236}">
                    <a16:creationId xmlns:a16="http://schemas.microsoft.com/office/drawing/2014/main" id="{EAC87625-A075-EB6D-1139-CFC372C933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76745" y="4809625"/>
                <a:ext cx="810770" cy="810770"/>
              </a:xfrm>
              <a:prstGeom prst="rect">
                <a:avLst/>
              </a:prstGeom>
            </p:spPr>
          </p:pic>
          <p:sp>
            <p:nvSpPr>
              <p:cNvPr id="51" name="Oval 50">
                <a:extLst>
                  <a:ext uri="{FF2B5EF4-FFF2-40B4-BE49-F238E27FC236}">
                    <a16:creationId xmlns:a16="http://schemas.microsoft.com/office/drawing/2014/main" id="{E46FBED7-827C-9CFB-422C-89AE0A87A281}"/>
                  </a:ext>
                </a:extLst>
              </p:cNvPr>
              <p:cNvSpPr/>
              <p:nvPr/>
            </p:nvSpPr>
            <p:spPr>
              <a:xfrm>
                <a:off x="6627258" y="4791599"/>
                <a:ext cx="900000" cy="9000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4" name="TextBox 53">
              <a:extLst>
                <a:ext uri="{FF2B5EF4-FFF2-40B4-BE49-F238E27FC236}">
                  <a16:creationId xmlns:a16="http://schemas.microsoft.com/office/drawing/2014/main" id="{1F8AD460-7E90-57C1-158D-4DACB81666F8}"/>
                </a:ext>
              </a:extLst>
            </p:cNvPr>
            <p:cNvSpPr txBox="1"/>
            <p:nvPr/>
          </p:nvSpPr>
          <p:spPr>
            <a:xfrm>
              <a:off x="8022756" y="5347694"/>
              <a:ext cx="2085410" cy="369332"/>
            </a:xfrm>
            <a:prstGeom prst="rect">
              <a:avLst/>
            </a:prstGeom>
            <a:noFill/>
          </p:spPr>
          <p:txBody>
            <a:bodyPr wrap="square" rtlCol="0">
              <a:spAutoFit/>
            </a:bodyPr>
            <a:lstStyle/>
            <a:p>
              <a:pPr algn="ctr"/>
              <a:r>
                <a:rPr lang="en-ZA" dirty="0">
                  <a:latin typeface="+mn-lt"/>
                </a:rPr>
                <a:t>Age</a:t>
              </a:r>
              <a:endParaRPr lang="en-GB" dirty="0" err="1">
                <a:latin typeface="+mn-lt"/>
              </a:endParaRPr>
            </a:p>
          </p:txBody>
        </p:sp>
      </p:grpSp>
    </p:spTree>
    <p:extLst>
      <p:ext uri="{BB962C8B-B14F-4D97-AF65-F5344CB8AC3E}">
        <p14:creationId xmlns:p14="http://schemas.microsoft.com/office/powerpoint/2010/main" val="343372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500"/>
                            </p:stCondLst>
                            <p:childTnLst>
                              <p:par>
                                <p:cTn id="9" presetID="10" presetClass="entr" presetSubtype="0" fill="hold" nodeType="afterEffect">
                                  <p:stCondLst>
                                    <p:cond delay="200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8000"/>
                            </p:stCondLst>
                            <p:childTnLst>
                              <p:par>
                                <p:cTn id="13" presetID="10" presetClass="entr" presetSubtype="0" fill="hold" nodeType="afterEffect">
                                  <p:stCondLst>
                                    <p:cond delay="200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a:extLst>
              <a:ext uri="{FF2B5EF4-FFF2-40B4-BE49-F238E27FC236}">
                <a16:creationId xmlns:a16="http://schemas.microsoft.com/office/drawing/2014/main" id="{8354C9F4-F454-0B40-87CA-27BCAB12E70D}"/>
              </a:ext>
            </a:extLst>
          </p:cNvPr>
          <p:cNvSpPr>
            <a:spLocks noGrp="1"/>
          </p:cNvSpPr>
          <p:nvPr>
            <p:ph type="title"/>
          </p:nvPr>
        </p:nvSpPr>
        <p:spPr/>
        <p:txBody>
          <a:bodyPr/>
          <a:lstStyle/>
          <a:p>
            <a:r>
              <a:rPr lang="en-US" altLang="en-AU" dirty="0">
                <a:latin typeface="Helvetica 77 Bold Condensed" pitchFamily="2" charset="0"/>
              </a:rPr>
              <a:t>Learning Objectives </a:t>
            </a:r>
          </a:p>
        </p:txBody>
      </p:sp>
      <p:sp>
        <p:nvSpPr>
          <p:cNvPr id="3" name="Text Placeholder 2">
            <a:extLst>
              <a:ext uri="{FF2B5EF4-FFF2-40B4-BE49-F238E27FC236}">
                <a16:creationId xmlns:a16="http://schemas.microsoft.com/office/drawing/2014/main" id="{41FDAFF4-B93B-3BA2-2BED-7A99F6F8E066}"/>
              </a:ext>
            </a:extLst>
          </p:cNvPr>
          <p:cNvSpPr>
            <a:spLocks noGrp="1"/>
          </p:cNvSpPr>
          <p:nvPr>
            <p:ph type="body" sz="quarter" idx="10"/>
          </p:nvPr>
        </p:nvSpPr>
        <p:spPr>
          <a:xfrm>
            <a:off x="1633537" y="2117317"/>
            <a:ext cx="9718676" cy="422405"/>
          </a:xfrm>
        </p:spPr>
        <p:txBody>
          <a:bodyPr tIns="72000" bIns="72000">
            <a:spAutoFit/>
          </a:bodyPr>
          <a:lstStyle/>
          <a:p>
            <a:r>
              <a:rPr lang="en-US" dirty="0">
                <a:solidFill>
                  <a:schemeClr val="accent1"/>
                </a:solidFill>
              </a:rPr>
              <a:t>Understand the main strategies for TB prevention</a:t>
            </a:r>
          </a:p>
        </p:txBody>
      </p:sp>
      <p:sp>
        <p:nvSpPr>
          <p:cNvPr id="4" name="Text Placeholder 3">
            <a:extLst>
              <a:ext uri="{FF2B5EF4-FFF2-40B4-BE49-F238E27FC236}">
                <a16:creationId xmlns:a16="http://schemas.microsoft.com/office/drawing/2014/main" id="{1C0048A9-133A-79EE-8E4F-EE00F918F766}"/>
              </a:ext>
            </a:extLst>
          </p:cNvPr>
          <p:cNvSpPr>
            <a:spLocks noGrp="1"/>
          </p:cNvSpPr>
          <p:nvPr>
            <p:ph type="body" sz="quarter" idx="11"/>
          </p:nvPr>
        </p:nvSpPr>
        <p:spPr>
          <a:xfrm>
            <a:off x="1633537" y="2841779"/>
            <a:ext cx="9718676" cy="422405"/>
          </a:xfrm>
        </p:spPr>
        <p:txBody>
          <a:bodyPr tIns="72000" bIns="72000">
            <a:spAutoFit/>
          </a:bodyPr>
          <a:lstStyle/>
          <a:p>
            <a:r>
              <a:rPr lang="en-US" dirty="0">
                <a:solidFill>
                  <a:schemeClr val="accent1"/>
                </a:solidFill>
              </a:rPr>
              <a:t>Understand the role of contact screening and management</a:t>
            </a:r>
            <a:endParaRPr lang="en-GB" dirty="0">
              <a:solidFill>
                <a:schemeClr val="accent1"/>
              </a:solidFill>
            </a:endParaRPr>
          </a:p>
        </p:txBody>
      </p:sp>
      <p:sp>
        <p:nvSpPr>
          <p:cNvPr id="5" name="Text Placeholder 4">
            <a:extLst>
              <a:ext uri="{FF2B5EF4-FFF2-40B4-BE49-F238E27FC236}">
                <a16:creationId xmlns:a16="http://schemas.microsoft.com/office/drawing/2014/main" id="{8B13B209-943E-388D-60DE-AD8301CCCF3C}"/>
              </a:ext>
            </a:extLst>
          </p:cNvPr>
          <p:cNvSpPr>
            <a:spLocks noGrp="1"/>
          </p:cNvSpPr>
          <p:nvPr>
            <p:ph type="body" sz="quarter" idx="12"/>
          </p:nvPr>
        </p:nvSpPr>
        <p:spPr>
          <a:xfrm>
            <a:off x="1633537" y="3555731"/>
            <a:ext cx="9718676" cy="422405"/>
          </a:xfrm>
        </p:spPr>
        <p:txBody>
          <a:bodyPr tIns="72000" bIns="72000">
            <a:spAutoFit/>
          </a:bodyPr>
          <a:lstStyle/>
          <a:p>
            <a:r>
              <a:rPr lang="en-US" dirty="0">
                <a:solidFill>
                  <a:schemeClr val="accent1"/>
                </a:solidFill>
              </a:rPr>
              <a:t>Identify groups for which TB preventive treatment (TPT) is recommended</a:t>
            </a:r>
          </a:p>
        </p:txBody>
      </p:sp>
      <p:sp>
        <p:nvSpPr>
          <p:cNvPr id="6" name="Text Placeholder 5">
            <a:extLst>
              <a:ext uri="{FF2B5EF4-FFF2-40B4-BE49-F238E27FC236}">
                <a16:creationId xmlns:a16="http://schemas.microsoft.com/office/drawing/2014/main" id="{D387AF46-C4C6-DD1F-C4CF-3B4B38F816B4}"/>
              </a:ext>
            </a:extLst>
          </p:cNvPr>
          <p:cNvSpPr>
            <a:spLocks noGrp="1"/>
          </p:cNvSpPr>
          <p:nvPr>
            <p:ph type="body" sz="quarter" idx="13"/>
          </p:nvPr>
        </p:nvSpPr>
        <p:spPr>
          <a:xfrm>
            <a:off x="1633537" y="4248663"/>
            <a:ext cx="9718676" cy="699404"/>
          </a:xfrm>
        </p:spPr>
        <p:txBody>
          <a:bodyPr tIns="72000" bIns="72000">
            <a:spAutoFit/>
          </a:bodyPr>
          <a:lstStyle/>
          <a:p>
            <a:r>
              <a:rPr lang="en-US" dirty="0">
                <a:solidFill>
                  <a:schemeClr val="accent1"/>
                </a:solidFill>
              </a:rPr>
              <a:t>Choose appropriate TPT regimens as per new recommendations for contacts of people with drug-susceptible or drug-resistant TB. </a:t>
            </a:r>
            <a:endParaRPr lang="en-GB" dirty="0">
              <a:solidFill>
                <a:schemeClr val="accen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F000EC-AC90-9831-22F5-34E5EA38582F}"/>
              </a:ext>
            </a:extLst>
          </p:cNvPr>
          <p:cNvSpPr>
            <a:spLocks noGrp="1"/>
          </p:cNvSpPr>
          <p:nvPr>
            <p:ph type="title"/>
          </p:nvPr>
        </p:nvSpPr>
        <p:spPr/>
        <p:txBody>
          <a:bodyPr/>
          <a:lstStyle/>
          <a:p>
            <a:r>
              <a:rPr lang="en-ZA" dirty="0"/>
              <a:t>Regimens for TB prevention</a:t>
            </a:r>
            <a:endParaRPr lang="en-GB" dirty="0"/>
          </a:p>
        </p:txBody>
      </p:sp>
    </p:spTree>
    <p:extLst>
      <p:ext uri="{BB962C8B-B14F-4D97-AF65-F5344CB8AC3E}">
        <p14:creationId xmlns:p14="http://schemas.microsoft.com/office/powerpoint/2010/main" val="2637277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1E82F-1EDB-B1ED-564F-090186F15D62}"/>
            </a:ext>
          </a:extLst>
        </p:cNvPr>
        <p:cNvGrpSpPr/>
        <p:nvPr/>
      </p:nvGrpSpPr>
      <p:grpSpPr>
        <a:xfrm>
          <a:off x="0" y="0"/>
          <a:ext cx="0" cy="0"/>
          <a:chOff x="0" y="0"/>
          <a:chExt cx="0" cy="0"/>
        </a:xfrm>
      </p:grpSpPr>
      <p:sp>
        <p:nvSpPr>
          <p:cNvPr id="26" name="Title 2">
            <a:extLst>
              <a:ext uri="{FF2B5EF4-FFF2-40B4-BE49-F238E27FC236}">
                <a16:creationId xmlns:a16="http://schemas.microsoft.com/office/drawing/2014/main" id="{6C509399-2F04-CC68-65DA-2415CCF8281D}"/>
              </a:ext>
            </a:extLst>
          </p:cNvPr>
          <p:cNvSpPr txBox="1">
            <a:spLocks/>
          </p:cNvSpPr>
          <p:nvPr/>
        </p:nvSpPr>
        <p:spPr>
          <a:xfrm>
            <a:off x="2110774" y="242021"/>
            <a:ext cx="5839427" cy="590346"/>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pitchFamily="-108" charset="-128"/>
              </a:defRPr>
            </a:lvl1pPr>
            <a:lvl2pPr algn="ctr" rtl="0" eaLnBrk="0" fontAlgn="base" hangingPunct="0">
              <a:spcBef>
                <a:spcPct val="0"/>
              </a:spcBef>
              <a:spcAft>
                <a:spcPct val="0"/>
              </a:spcAft>
              <a:defRPr sz="4400">
                <a:solidFill>
                  <a:schemeClr val="tx1"/>
                </a:solidFill>
                <a:latin typeface="Calibri" pitchFamily="-105" charset="0"/>
                <a:ea typeface="ＭＳ Ｐゴシック" panose="020B0600070205080204" pitchFamily="34" charset="-128"/>
                <a:cs typeface="ＭＳ Ｐゴシック" pitchFamily="-108" charset="-128"/>
              </a:defRPr>
            </a:lvl2pPr>
            <a:lvl3pPr algn="ctr" rtl="0" eaLnBrk="0" fontAlgn="base" hangingPunct="0">
              <a:spcBef>
                <a:spcPct val="0"/>
              </a:spcBef>
              <a:spcAft>
                <a:spcPct val="0"/>
              </a:spcAft>
              <a:defRPr sz="4400">
                <a:solidFill>
                  <a:schemeClr val="tx1"/>
                </a:solidFill>
                <a:latin typeface="Calibri" pitchFamily="-105" charset="0"/>
                <a:ea typeface="ＭＳ Ｐゴシック" panose="020B0600070205080204" pitchFamily="34" charset="-128"/>
                <a:cs typeface="ＭＳ Ｐゴシック" pitchFamily="-108" charset="-128"/>
              </a:defRPr>
            </a:lvl3pPr>
            <a:lvl4pPr algn="ctr" rtl="0" eaLnBrk="0" fontAlgn="base" hangingPunct="0">
              <a:spcBef>
                <a:spcPct val="0"/>
              </a:spcBef>
              <a:spcAft>
                <a:spcPct val="0"/>
              </a:spcAft>
              <a:defRPr sz="4400">
                <a:solidFill>
                  <a:schemeClr val="tx1"/>
                </a:solidFill>
                <a:latin typeface="Calibri" pitchFamily="-105" charset="0"/>
                <a:ea typeface="ＭＳ Ｐゴシック" panose="020B0600070205080204" pitchFamily="34" charset="-128"/>
                <a:cs typeface="ＭＳ Ｐゴシック" pitchFamily="-108" charset="-128"/>
              </a:defRPr>
            </a:lvl4pPr>
            <a:lvl5pPr algn="ctr" rtl="0" eaLnBrk="0" fontAlgn="base" hangingPunct="0">
              <a:spcBef>
                <a:spcPct val="0"/>
              </a:spcBef>
              <a:spcAft>
                <a:spcPct val="0"/>
              </a:spcAft>
              <a:defRPr sz="4400">
                <a:solidFill>
                  <a:schemeClr val="tx1"/>
                </a:solidFill>
                <a:latin typeface="Calibri" pitchFamily="-105" charset="0"/>
                <a:ea typeface="ＭＳ Ｐゴシック" panose="020B0600070205080204" pitchFamily="34"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5" charset="0"/>
              </a:defRPr>
            </a:lvl6pPr>
            <a:lvl7pPr marL="914400" algn="ctr" rtl="0" fontAlgn="base">
              <a:spcBef>
                <a:spcPct val="0"/>
              </a:spcBef>
              <a:spcAft>
                <a:spcPct val="0"/>
              </a:spcAft>
              <a:defRPr sz="4400">
                <a:solidFill>
                  <a:schemeClr val="tx1"/>
                </a:solidFill>
                <a:latin typeface="Calibri" pitchFamily="-105" charset="0"/>
              </a:defRPr>
            </a:lvl7pPr>
            <a:lvl8pPr marL="1371600" algn="ctr" rtl="0" fontAlgn="base">
              <a:spcBef>
                <a:spcPct val="0"/>
              </a:spcBef>
              <a:spcAft>
                <a:spcPct val="0"/>
              </a:spcAft>
              <a:defRPr sz="4400">
                <a:solidFill>
                  <a:schemeClr val="tx1"/>
                </a:solidFill>
                <a:latin typeface="Calibri" pitchFamily="-105" charset="0"/>
              </a:defRPr>
            </a:lvl8pPr>
            <a:lvl9pPr marL="1828800" algn="ctr" rtl="0" fontAlgn="base">
              <a:spcBef>
                <a:spcPct val="0"/>
              </a:spcBef>
              <a:spcAft>
                <a:spcPct val="0"/>
              </a:spcAft>
              <a:defRPr sz="4400">
                <a:solidFill>
                  <a:schemeClr val="tx1"/>
                </a:solidFill>
                <a:latin typeface="Calibri" pitchFamily="-105" charset="0"/>
              </a:defRPr>
            </a:lvl9pPr>
          </a:lstStyle>
          <a:p>
            <a:r>
              <a:rPr lang="en-US" altLang="en-AU" sz="2800" b="1" dirty="0">
                <a:solidFill>
                  <a:schemeClr val="tx2"/>
                </a:solidFill>
                <a:latin typeface="Helvetica 77 Bold Condensed" charset="0"/>
              </a:rPr>
              <a:t>TPT options for child contacts </a:t>
            </a:r>
            <a:endParaRPr lang="en-AU" altLang="en-AU" sz="2800" b="1" dirty="0">
              <a:solidFill>
                <a:schemeClr val="tx2"/>
              </a:solidFill>
              <a:latin typeface="Helvetica 77 Bold Condensed" charset="0"/>
            </a:endParaRPr>
          </a:p>
        </p:txBody>
      </p:sp>
      <p:sp>
        <p:nvSpPr>
          <p:cNvPr id="2" name="Title 1">
            <a:extLst>
              <a:ext uri="{FF2B5EF4-FFF2-40B4-BE49-F238E27FC236}">
                <a16:creationId xmlns:a16="http://schemas.microsoft.com/office/drawing/2014/main" id="{9D23F314-3F51-D6D1-60E9-952BB2718191}"/>
              </a:ext>
            </a:extLst>
          </p:cNvPr>
          <p:cNvSpPr>
            <a:spLocks noGrp="1"/>
          </p:cNvSpPr>
          <p:nvPr>
            <p:ph type="title"/>
          </p:nvPr>
        </p:nvSpPr>
        <p:spPr/>
        <p:txBody>
          <a:bodyPr>
            <a:normAutofit/>
          </a:bodyPr>
          <a:lstStyle/>
          <a:p>
            <a:r>
              <a:rPr lang="en-US" dirty="0"/>
              <a:t>TPT options for child contacts </a:t>
            </a:r>
            <a:endParaRPr lang="en-GB" dirty="0"/>
          </a:p>
        </p:txBody>
      </p:sp>
      <p:sp>
        <p:nvSpPr>
          <p:cNvPr id="16" name="TextBox 15">
            <a:extLst>
              <a:ext uri="{FF2B5EF4-FFF2-40B4-BE49-F238E27FC236}">
                <a16:creationId xmlns:a16="http://schemas.microsoft.com/office/drawing/2014/main" id="{7A32D3F5-90F6-CA44-3B85-77AEB2F890FB}"/>
              </a:ext>
            </a:extLst>
          </p:cNvPr>
          <p:cNvSpPr txBox="1"/>
          <p:nvPr/>
        </p:nvSpPr>
        <p:spPr>
          <a:xfrm>
            <a:off x="504384" y="6107817"/>
            <a:ext cx="11183231" cy="400110"/>
          </a:xfrm>
          <a:prstGeom prst="rect">
            <a:avLst/>
          </a:prstGeom>
          <a:solidFill>
            <a:sysClr val="window" lastClr="FFFFFF">
              <a:lumMod val="85000"/>
            </a:sysClr>
          </a:solidFill>
          <a:ln>
            <a:noFill/>
          </a:ln>
          <a:effectLst>
            <a:outerShdw blurRad="50800" dist="38100" dir="2700000" algn="tl" rotWithShape="0">
              <a:prstClr val="black">
                <a:alpha val="40000"/>
              </a:prst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n-lt"/>
              </a:rPr>
              <a:t>WHO consolidated guidelines on tuberculosis. Module 1: prevention – tuberculosis preventive treatment. Geneva: World Health Organization; 2020. License: CC BY-NC-SA 3.0 IGO</a:t>
            </a:r>
          </a:p>
          <a:p>
            <a:pPr marL="0" marR="0" lvl="0" indent="0" defTabSz="91440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n-lt"/>
              </a:rPr>
              <a:t>Available via: </a:t>
            </a:r>
            <a:r>
              <a:rPr lang="en-US" sz="1000" dirty="0">
                <a:solidFill>
                  <a:schemeClr val="bg1"/>
                </a:solidFill>
                <a:latin typeface="+mn-lt"/>
                <a:hlinkClick r:id="rId3"/>
              </a:rPr>
              <a:t>https://www.who.int/publications/i/item/9789240001503</a:t>
            </a:r>
            <a:r>
              <a:rPr lang="en-US" sz="1000" dirty="0">
                <a:solidFill>
                  <a:schemeClr val="bg1"/>
                </a:solidFill>
                <a:latin typeface="+mn-lt"/>
              </a:rPr>
              <a:t> </a:t>
            </a:r>
            <a:endParaRPr lang="en-ZA" sz="1000" dirty="0">
              <a:solidFill>
                <a:schemeClr val="bg1"/>
              </a:solidFill>
              <a:latin typeface="+mn-lt"/>
            </a:endParaRPr>
          </a:p>
        </p:txBody>
      </p:sp>
      <p:pic>
        <p:nvPicPr>
          <p:cNvPr id="17" name="Picture 16">
            <a:extLst>
              <a:ext uri="{FF2B5EF4-FFF2-40B4-BE49-F238E27FC236}">
                <a16:creationId xmlns:a16="http://schemas.microsoft.com/office/drawing/2014/main" id="{353A444F-73A1-955C-B4A9-7439398FFB9C}"/>
              </a:ext>
            </a:extLst>
          </p:cNvPr>
          <p:cNvPicPr>
            <a:picLocks noChangeAspect="1"/>
          </p:cNvPicPr>
          <p:nvPr/>
        </p:nvPicPr>
        <p:blipFill>
          <a:blip r:embed="rId4"/>
          <a:stretch>
            <a:fillRect/>
          </a:stretch>
        </p:blipFill>
        <p:spPr>
          <a:xfrm>
            <a:off x="9728200" y="1402265"/>
            <a:ext cx="1624013" cy="2304106"/>
          </a:xfrm>
          <a:prstGeom prst="rect">
            <a:avLst/>
          </a:prstGeom>
          <a:effectLst>
            <a:outerShdw blurRad="63500" sx="102000" sy="102000" algn="ctr" rotWithShape="0">
              <a:prstClr val="black">
                <a:alpha val="40000"/>
              </a:prstClr>
            </a:outerShdw>
          </a:effectLst>
        </p:spPr>
      </p:pic>
      <p:graphicFrame>
        <p:nvGraphicFramePr>
          <p:cNvPr id="6" name="Table Placeholder 5">
            <a:extLst>
              <a:ext uri="{FF2B5EF4-FFF2-40B4-BE49-F238E27FC236}">
                <a16:creationId xmlns:a16="http://schemas.microsoft.com/office/drawing/2014/main" id="{0392952F-3FE9-25EA-40A0-356B69275FD0}"/>
              </a:ext>
            </a:extLst>
          </p:cNvPr>
          <p:cNvGraphicFramePr>
            <a:graphicFrameLocks/>
          </p:cNvGraphicFramePr>
          <p:nvPr>
            <p:extLst>
              <p:ext uri="{D42A27DB-BD31-4B8C-83A1-F6EECF244321}">
                <p14:modId xmlns:p14="http://schemas.microsoft.com/office/powerpoint/2010/main" val="1910555225"/>
              </p:ext>
            </p:extLst>
          </p:nvPr>
        </p:nvGraphicFramePr>
        <p:xfrm>
          <a:off x="695325" y="1376363"/>
          <a:ext cx="8626475" cy="3960384"/>
        </p:xfrm>
        <a:graphic>
          <a:graphicData uri="http://schemas.openxmlformats.org/drawingml/2006/table">
            <a:tbl>
              <a:tblPr firstRow="1" bandRow="1"/>
              <a:tblGrid>
                <a:gridCol w="1832688">
                  <a:extLst>
                    <a:ext uri="{9D8B030D-6E8A-4147-A177-3AD203B41FA5}">
                      <a16:colId xmlns:a16="http://schemas.microsoft.com/office/drawing/2014/main" val="1121367642"/>
                    </a:ext>
                  </a:extLst>
                </a:gridCol>
                <a:gridCol w="2480550">
                  <a:extLst>
                    <a:ext uri="{9D8B030D-6E8A-4147-A177-3AD203B41FA5}">
                      <a16:colId xmlns:a16="http://schemas.microsoft.com/office/drawing/2014/main" val="302585313"/>
                    </a:ext>
                  </a:extLst>
                </a:gridCol>
                <a:gridCol w="1714607">
                  <a:extLst>
                    <a:ext uri="{9D8B030D-6E8A-4147-A177-3AD203B41FA5}">
                      <a16:colId xmlns:a16="http://schemas.microsoft.com/office/drawing/2014/main" val="3261044090"/>
                    </a:ext>
                  </a:extLst>
                </a:gridCol>
                <a:gridCol w="2598630">
                  <a:extLst>
                    <a:ext uri="{9D8B030D-6E8A-4147-A177-3AD203B41FA5}">
                      <a16:colId xmlns:a16="http://schemas.microsoft.com/office/drawing/2014/main" val="2013423738"/>
                    </a:ext>
                  </a:extLst>
                </a:gridCol>
              </a:tblGrid>
              <a:tr h="499813">
                <a:tc rowSpan="3">
                  <a:txBody>
                    <a:bodyPr/>
                    <a:lstStyle/>
                    <a:p>
                      <a:pPr algn="ctr"/>
                      <a:r>
                        <a:rPr lang="en-US" b="1" dirty="0">
                          <a:solidFill>
                            <a:schemeClr val="bg2"/>
                          </a:solidFill>
                        </a:rPr>
                        <a:t>TPT regimen </a:t>
                      </a:r>
                    </a:p>
                  </a:txBody>
                  <a:tcPr anchor="ctr">
                    <a:lnL>
                      <a:noFill/>
                    </a:lnL>
                    <a:lnR w="28575" cap="flat" cmpd="sng" algn="ctr">
                      <a:solidFill>
                        <a:srgbClr val="FFFFFF"/>
                      </a:solidFill>
                      <a:prstDash val="solid"/>
                      <a:round/>
                      <a:headEnd type="none" w="med" len="med"/>
                      <a:tailEnd type="none" w="med" len="med"/>
                    </a:lnR>
                    <a:lnT>
                      <a:noFill/>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2"/>
                          </a:solidFill>
                        </a:rPr>
                        <a:t>Drug-susceptible index patient</a:t>
                      </a:r>
                    </a:p>
                  </a:txBody>
                  <a:tcPr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a:noFill/>
                    </a:lnT>
                    <a:lnB w="28575" cap="flat" cmpd="sng" algn="ctr">
                      <a:solidFill>
                        <a:srgbClr val="FCB81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ZA" b="1" dirty="0">
                        <a:solidFill>
                          <a:schemeClr val="bg2"/>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28575" cap="flat" cmpd="sng" algn="ctr">
                      <a:solidFill>
                        <a:srgbClr val="FCB814"/>
                      </a:solidFill>
                      <a:prstDash val="solid"/>
                      <a:round/>
                      <a:headEnd type="none" w="med" len="med"/>
                      <a:tailEnd type="none" w="med" len="med"/>
                    </a:lnB>
                    <a:lnTlToBr w="12700" cmpd="sng">
                      <a:noFill/>
                      <a:prstDash val="solid"/>
                    </a:lnTlToBr>
                    <a:lnBlToTr w="12700" cmpd="sng">
                      <a:noFill/>
                      <a:prstDash val="solid"/>
                    </a:lnBlToTr>
                    <a:solidFill>
                      <a:srgbClr val="043673"/>
                    </a:solidFill>
                  </a:tcPr>
                </a:tc>
                <a:tc hMerge="1">
                  <a:txBody>
                    <a:bodyPr/>
                    <a:lstStyle/>
                    <a:p>
                      <a:endParaRPr lang="en-GB"/>
                    </a:p>
                  </a:txBody>
                  <a:tcPr/>
                </a:tc>
                <a:extLst>
                  <a:ext uri="{0D108BD9-81ED-4DB2-BD59-A6C34878D82A}">
                    <a16:rowId xmlns:a16="http://schemas.microsoft.com/office/drawing/2014/main" val="1066254522"/>
                  </a:ext>
                </a:extLst>
              </a:tr>
              <a:tr h="429053">
                <a:tc vMerge="1">
                  <a:txBody>
                    <a:bodyPr/>
                    <a:lstStyle/>
                    <a:p>
                      <a:endParaRPr lang="en-US" dirty="0">
                        <a:solidFill>
                          <a:schemeClr val="bg1"/>
                        </a:solidFill>
                      </a:endParaRPr>
                    </a:p>
                  </a:txBody>
                  <a:tcPr>
                    <a:lnL>
                      <a:noFill/>
                    </a:lnL>
                    <a:lnR w="12700" cap="flat" cmpd="sng" algn="ctr">
                      <a:solidFill>
                        <a:srgbClr val="FFFFFF">
                          <a:lumMod val="50000"/>
                        </a:srgbClr>
                      </a:solidFill>
                      <a:prstDash val="solid"/>
                      <a:round/>
                      <a:headEnd type="none" w="med" len="med"/>
                      <a:tailEnd type="none" w="med" len="med"/>
                    </a:lnR>
                    <a:lnT w="28575" cap="flat" cmpd="sng" algn="ctr">
                      <a:solidFill>
                        <a:srgbClr val="FCB814"/>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b="1" dirty="0">
                          <a:solidFill>
                            <a:schemeClr val="bg2"/>
                          </a:solidFill>
                        </a:rPr>
                        <a:t>HIV-neg contacts</a:t>
                      </a:r>
                    </a:p>
                  </a:txBody>
                  <a:tcPr anchor="ctr">
                    <a:lnL w="12700" cap="flat" cmpd="sng" algn="ctr">
                      <a:solidFill>
                        <a:srgbClr val="FFFFFF">
                          <a:lumMod val="50000"/>
                        </a:srgbClr>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FCB81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endParaRPr lang="en-US" dirty="0"/>
                    </a:p>
                  </a:txBody>
                  <a:tcP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28575" cap="flat" cmpd="sng" algn="ctr">
                      <a:solidFill>
                        <a:srgbClr val="FCB814"/>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b="1">
                          <a:solidFill>
                            <a:schemeClr val="bg2"/>
                          </a:solidFill>
                        </a:rPr>
                        <a:t>HIV-pos contacts</a:t>
                      </a:r>
                      <a:endParaRPr lang="en-US" b="1"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CB81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919567470"/>
                  </a:ext>
                </a:extLst>
              </a:tr>
              <a:tr h="429053">
                <a:tc vMerge="1">
                  <a:txBody>
                    <a:bodyPr/>
                    <a:lstStyle/>
                    <a:p>
                      <a:endParaRPr lang="en-US" dirty="0">
                        <a:solidFill>
                          <a:schemeClr val="bg1"/>
                        </a:solidFill>
                      </a:endParaRPr>
                    </a:p>
                  </a:txBody>
                  <a:tcPr>
                    <a:lnL>
                      <a:noFill/>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CDEAF4"/>
                    </a:solidFill>
                  </a:tcPr>
                </a:tc>
                <a:tc>
                  <a:txBody>
                    <a:bodyPr/>
                    <a:lstStyle/>
                    <a:p>
                      <a:pPr algn="ctr"/>
                      <a:r>
                        <a:rPr lang="en-US" dirty="0">
                          <a:solidFill>
                            <a:schemeClr val="bg2"/>
                          </a:solidFill>
                        </a:rPr>
                        <a:t>&lt; 25 kgs</a:t>
                      </a:r>
                    </a:p>
                  </a:txBody>
                  <a:tcPr>
                    <a:lnL w="12700" cap="flat" cmpd="sng" algn="ctr">
                      <a:solidFill>
                        <a:srgbClr val="FFFFFF">
                          <a:lumMod val="50000"/>
                        </a:srgb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a:r>
                        <a:rPr lang="en-US" dirty="0">
                          <a:solidFill>
                            <a:schemeClr val="bg2"/>
                          </a:solidFill>
                        </a:rPr>
                        <a:t>25 kgs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val="1988111050"/>
                  </a:ext>
                </a:extLst>
              </a:tr>
              <a:tr h="429053">
                <a:tc>
                  <a:txBody>
                    <a:bodyPr/>
                    <a:lstStyle/>
                    <a:p>
                      <a:pPr algn="ctr" fontAlgn="b"/>
                      <a:r>
                        <a:rPr lang="en-US" sz="1800" b="1" u="none" strike="noStrike" dirty="0">
                          <a:solidFill>
                            <a:schemeClr val="bg1"/>
                          </a:solidFill>
                          <a:effectLst/>
                        </a:rPr>
                        <a:t>6H </a:t>
                      </a:r>
                      <a:endParaRPr lang="en-US" sz="1800" b="1" i="0" u="none" strike="noStrike" dirty="0">
                        <a:solidFill>
                          <a:schemeClr val="bg1"/>
                        </a:solidFill>
                        <a:effectLst/>
                        <a:latin typeface="Calibri" panose="020F0502020204030204" pitchFamily="34" charset="0"/>
                      </a:endParaRPr>
                    </a:p>
                  </a:txBody>
                  <a:tcPr marL="6350" marR="6350" marT="6350" marB="0" anchor="ctr">
                    <a:lnL>
                      <a:noFill/>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dirty="0">
                        <a:solidFill>
                          <a:schemeClr val="bg1"/>
                        </a:solidFill>
                      </a:endParaRPr>
                    </a:p>
                  </a:txBody>
                  <a:tcPr anchor="ctr">
                    <a:lnL w="12700" cap="flat" cmpd="sng" algn="ctr">
                      <a:solidFill>
                        <a:srgbClr val="FFFFFF">
                          <a:lumMod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DB814"/>
                    </a:solidFill>
                  </a:tcPr>
                </a:tc>
                <a:tc hMerge="1">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ZA" dirty="0">
                        <a:solidFill>
                          <a:schemeClr val="bg1"/>
                        </a:solidFill>
                      </a:endParaRPr>
                    </a:p>
                  </a:txBody>
                  <a:tcPr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GB"/>
                    </a:p>
                  </a:txBody>
                  <a:tcPr/>
                </a:tc>
                <a:extLst>
                  <a:ext uri="{0D108BD9-81ED-4DB2-BD59-A6C34878D82A}">
                    <a16:rowId xmlns:a16="http://schemas.microsoft.com/office/drawing/2014/main" val="3676467008"/>
                  </a:ext>
                </a:extLst>
              </a:tr>
              <a:tr h="429053">
                <a:tc>
                  <a:txBody>
                    <a:bodyPr/>
                    <a:lstStyle/>
                    <a:p>
                      <a:pPr algn="ctr" fontAlgn="b"/>
                      <a:r>
                        <a:rPr lang="en-US" sz="1800" b="1" u="none" strike="noStrike" dirty="0">
                          <a:solidFill>
                            <a:schemeClr val="bg1"/>
                          </a:solidFill>
                          <a:effectLst/>
                        </a:rPr>
                        <a:t>3HP</a:t>
                      </a:r>
                      <a:endParaRPr lang="en-US" sz="1800" b="1" i="0" u="none" strike="noStrike" dirty="0">
                        <a:solidFill>
                          <a:schemeClr val="bg1"/>
                        </a:solidFill>
                        <a:effectLst/>
                        <a:latin typeface="Calibri" panose="020F0502020204030204" pitchFamily="34" charset="0"/>
                      </a:endParaRPr>
                    </a:p>
                  </a:txBody>
                  <a:tcPr marL="6350" marR="6350" marT="6350" marB="0" anchor="ctr">
                    <a:lnL>
                      <a:noFill/>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DBF2FD"/>
                    </a:solidFill>
                  </a:tcPr>
                </a:tc>
                <a:tc gridSpan="3">
                  <a:txBody>
                    <a:bodyPr/>
                    <a:lstStyle/>
                    <a:p>
                      <a:pPr algn="ctr"/>
                      <a:endParaRPr lang="en-ZA" dirty="0">
                        <a:solidFill>
                          <a:schemeClr val="bg1"/>
                        </a:solidFill>
                      </a:endParaRPr>
                    </a:p>
                  </a:txBody>
                  <a:tcPr anchor="ctr">
                    <a:lnL w="12700" cap="flat" cmpd="sng" algn="ctr">
                      <a:solidFill>
                        <a:srgbClr val="FFFFFF">
                          <a:lumMod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DB814"/>
                    </a:solidFill>
                  </a:tcPr>
                </a:tc>
                <a:tc hMerge="1">
                  <a:txBody>
                    <a:bodyPr/>
                    <a:lstStyle/>
                    <a:p>
                      <a:pPr algn="ctr"/>
                      <a:endParaRPr lang="en-ZA" dirty="0">
                        <a:solidFill>
                          <a:schemeClr val="bg1"/>
                        </a:solidFill>
                      </a:endParaRPr>
                    </a:p>
                  </a:txBody>
                  <a:tcPr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DBF2FD"/>
                    </a:solidFill>
                  </a:tcPr>
                </a:tc>
                <a:tc hMerge="1">
                  <a:txBody>
                    <a:bodyPr/>
                    <a:lstStyle/>
                    <a:p>
                      <a:endParaRPr lang="en-GB"/>
                    </a:p>
                  </a:txBody>
                  <a:tcPr/>
                </a:tc>
                <a:extLst>
                  <a:ext uri="{0D108BD9-81ED-4DB2-BD59-A6C34878D82A}">
                    <a16:rowId xmlns:a16="http://schemas.microsoft.com/office/drawing/2014/main" val="2058647087"/>
                  </a:ext>
                </a:extLst>
              </a:tr>
              <a:tr h="429053">
                <a:tc>
                  <a:txBody>
                    <a:bodyPr/>
                    <a:lstStyle/>
                    <a:p>
                      <a:pPr algn="ctr" fontAlgn="b"/>
                      <a:r>
                        <a:rPr lang="en-US" sz="1800" b="1" u="none" strike="noStrike" dirty="0">
                          <a:solidFill>
                            <a:schemeClr val="bg1"/>
                          </a:solidFill>
                          <a:effectLst/>
                        </a:rPr>
                        <a:t>3RH </a:t>
                      </a:r>
                      <a:endParaRPr lang="en-US" sz="1800" b="1" i="0" u="none" strike="noStrike" dirty="0">
                        <a:solidFill>
                          <a:schemeClr val="bg1"/>
                        </a:solidFill>
                        <a:effectLst/>
                        <a:latin typeface="Calibri" panose="020F0502020204030204" pitchFamily="34" charset="0"/>
                      </a:endParaRPr>
                    </a:p>
                  </a:txBody>
                  <a:tcPr marL="6350" marR="6350" marT="6350" marB="0" anchor="ctr">
                    <a:lnL>
                      <a:noFill/>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ZA" sz="2400" b="1" dirty="0">
                        <a:solidFill>
                          <a:schemeClr val="bg1"/>
                        </a:solidFill>
                      </a:endParaRPr>
                    </a:p>
                  </a:txBody>
                  <a:tcPr anchor="ctr">
                    <a:lnL w="12700" cap="flat" cmpd="sng" algn="ctr">
                      <a:solidFill>
                        <a:srgbClr val="FFFFFF">
                          <a:lumMod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DB814"/>
                    </a:solidFill>
                  </a:tcPr>
                </a:tc>
                <a:tc>
                  <a:txBody>
                    <a:bodyPr/>
                    <a:lstStyle/>
                    <a:p>
                      <a:pPr marL="342900" indent="-342900" algn="ctr">
                        <a:buFont typeface="Calibri" panose="020F0502020204030204" pitchFamily="34" charset="0"/>
                        <a:buChar char="•"/>
                      </a:pPr>
                      <a:endParaRPr lang="en-ZA" sz="24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Rifampicin interferes with metabolism of ARVs</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58920153"/>
                  </a:ext>
                </a:extLst>
              </a:tr>
              <a:tr h="429053">
                <a:tc>
                  <a:txBody>
                    <a:bodyPr/>
                    <a:lstStyle/>
                    <a:p>
                      <a:pPr algn="ctr" fontAlgn="b"/>
                      <a:r>
                        <a:rPr lang="en-US" sz="1800" b="1" u="none" strike="noStrike" dirty="0">
                          <a:solidFill>
                            <a:schemeClr val="bg1"/>
                          </a:solidFill>
                          <a:effectLst/>
                        </a:rPr>
                        <a:t>4R</a:t>
                      </a:r>
                      <a:endParaRPr lang="en-US" sz="1800" b="1" i="0" u="none" strike="noStrike" dirty="0">
                        <a:solidFill>
                          <a:schemeClr val="bg1"/>
                        </a:solidFill>
                        <a:effectLst/>
                        <a:latin typeface="Calibri" panose="020F0502020204030204" pitchFamily="34" charset="0"/>
                      </a:endParaRPr>
                    </a:p>
                  </a:txBody>
                  <a:tcPr marL="6350" marR="6350" marT="6350" marB="0" anchor="ctr">
                    <a:lnL>
                      <a:noFill/>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endParaRPr lang="en-ZA" dirty="0">
                        <a:solidFill>
                          <a:schemeClr val="bg1"/>
                        </a:solidFill>
                      </a:endParaRPr>
                    </a:p>
                  </a:txBody>
                  <a:tcPr anchor="ctr">
                    <a:lnL w="12700" cap="flat" cmpd="sng" algn="ctr">
                      <a:solidFill>
                        <a:srgbClr val="FFFFFF">
                          <a:lumMod val="50000"/>
                        </a:srgb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DBF2FD"/>
                    </a:solidFill>
                  </a:tcPr>
                </a:tc>
                <a:tc>
                  <a:txBody>
                    <a:bodyPr/>
                    <a:lstStyle/>
                    <a:p>
                      <a:pPr algn="ctr"/>
                      <a:endParaRPr lang="en-ZA" dirty="0">
                        <a:solidFill>
                          <a:schemeClr val="bg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FDB814"/>
                    </a:solidFill>
                  </a:tcPr>
                </a:tc>
                <a:tc vMerge="1">
                  <a:txBody>
                    <a:bodyPr/>
                    <a:lstStyle/>
                    <a:p>
                      <a:pPr algn="ctr"/>
                      <a:endParaRPr lang="en-ZA" dirty="0">
                        <a:solidFill>
                          <a:schemeClr val="bg1"/>
                        </a:solidFill>
                      </a:endParaRPr>
                    </a:p>
                  </a:txBody>
                  <a:tcPr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chemeClr val="tx2">
                        <a:lumMod val="50000"/>
                      </a:schemeClr>
                    </a:solidFill>
                  </a:tcPr>
                </a:tc>
                <a:extLst>
                  <a:ext uri="{0D108BD9-81ED-4DB2-BD59-A6C34878D82A}">
                    <a16:rowId xmlns:a16="http://schemas.microsoft.com/office/drawing/2014/main" val="2187119754"/>
                  </a:ext>
                </a:extLst>
              </a:tr>
              <a:tr h="429053">
                <a:tc>
                  <a:txBody>
                    <a:bodyPr/>
                    <a:lstStyle/>
                    <a:p>
                      <a:pPr algn="ctr"/>
                      <a:endParaRPr lang="en-US" b="1" dirty="0">
                        <a:solidFill>
                          <a:schemeClr val="bg2"/>
                        </a:solidFill>
                      </a:endParaRPr>
                    </a:p>
                  </a:txBody>
                  <a:tcPr anchor="ctr">
                    <a:lnL>
                      <a:noFill/>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2"/>
                          </a:solidFill>
                        </a:rPr>
                        <a:t>Drug-resistant index patient irrespective of HIV status</a:t>
                      </a:r>
                    </a:p>
                  </a:txBody>
                  <a:tcPr anchor="ctr">
                    <a:lnL w="12700" cap="flat" cmpd="sng" algn="ctr">
                      <a:solidFill>
                        <a:srgbClr val="FFFFFF">
                          <a:lumMod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hMerge="1">
                  <a:txBody>
                    <a:bodyPr/>
                    <a:lstStyle/>
                    <a:p>
                      <a:pPr algn="ctr"/>
                      <a:endParaRPr lang="en-ZA" dirty="0">
                        <a:solidFill>
                          <a:schemeClr val="bg1"/>
                        </a:solidFill>
                      </a:endParaRPr>
                    </a:p>
                  </a:txBody>
                  <a:tcPr anchor="ctr">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DBF2FD"/>
                    </a:solidFill>
                  </a:tcPr>
                </a:tc>
                <a:tc hMerge="1">
                  <a:txBody>
                    <a:bodyPr/>
                    <a:lstStyle/>
                    <a:p>
                      <a:pPr algn="ctr"/>
                      <a:endParaRPr lang="en-ZA" dirty="0">
                        <a:solidFill>
                          <a:schemeClr val="bg1"/>
                        </a:solidFill>
                      </a:endParaRPr>
                    </a:p>
                  </a:txBody>
                  <a:tcPr anchor="ctr">
                    <a:lnL w="12700" cap="flat" cmpd="sng" algn="ctr">
                      <a:solidFill>
                        <a:srgbClr val="FFFFFF">
                          <a:lumMod val="50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DBF2FD"/>
                    </a:solidFill>
                  </a:tcPr>
                </a:tc>
                <a:extLst>
                  <a:ext uri="{0D108BD9-81ED-4DB2-BD59-A6C34878D82A}">
                    <a16:rowId xmlns:a16="http://schemas.microsoft.com/office/drawing/2014/main" val="1920233023"/>
                  </a:ext>
                </a:extLst>
              </a:tr>
              <a:tr h="429053">
                <a:tc>
                  <a:txBody>
                    <a:bodyPr/>
                    <a:lstStyle/>
                    <a:p>
                      <a:pPr algn="ctr"/>
                      <a:r>
                        <a:rPr lang="en-US" b="1" dirty="0">
                          <a:solidFill>
                            <a:schemeClr val="bg1"/>
                          </a:solidFill>
                        </a:rPr>
                        <a:t>6 Lfx</a:t>
                      </a:r>
                    </a:p>
                  </a:txBody>
                  <a:tcPr anchor="ctr">
                    <a:lnL>
                      <a:noFill/>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28575" cap="flat" cmpd="sng" algn="ctr">
                      <a:solidFill>
                        <a:srgbClr val="132E5C"/>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endParaRPr lang="en-ZA" dirty="0">
                        <a:solidFill>
                          <a:schemeClr val="bg1"/>
                        </a:solidFill>
                      </a:endParaRPr>
                    </a:p>
                  </a:txBody>
                  <a:tcPr anchor="ctr">
                    <a:lnL w="12700" cap="flat" cmpd="sng" algn="ctr">
                      <a:solidFill>
                        <a:srgbClr val="FFFFFF">
                          <a:lumMod val="50000"/>
                        </a:srgb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28575" cap="flat" cmpd="sng" algn="ctr">
                      <a:solidFill>
                        <a:srgbClr val="132E5C"/>
                      </a:solidFill>
                      <a:prstDash val="solid"/>
                      <a:round/>
                      <a:headEnd type="none" w="med" len="med"/>
                      <a:tailEnd type="none" w="med" len="med"/>
                    </a:lnB>
                    <a:lnTlToBr w="12700" cmpd="sng">
                      <a:noFill/>
                      <a:prstDash val="solid"/>
                    </a:lnTlToBr>
                    <a:lnBlToTr w="12700" cmpd="sng">
                      <a:noFill/>
                      <a:prstDash val="solid"/>
                    </a:lnBlToTr>
                    <a:solidFill>
                      <a:srgbClr val="FDB814"/>
                    </a:solidFill>
                  </a:tcPr>
                </a:tc>
                <a:tc>
                  <a:txBody>
                    <a:bodyPr/>
                    <a:lstStyle/>
                    <a:p>
                      <a:pPr algn="ctr"/>
                      <a:endParaRPr lang="en-ZA" dirty="0">
                        <a:solidFill>
                          <a:schemeClr val="bg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28575" cap="flat" cmpd="sng" algn="ctr">
                      <a:solidFill>
                        <a:srgbClr val="132E5C"/>
                      </a:solidFill>
                      <a:prstDash val="solid"/>
                      <a:round/>
                      <a:headEnd type="none" w="med" len="med"/>
                      <a:tailEnd type="none" w="med" len="med"/>
                    </a:lnB>
                    <a:lnTlToBr w="12700" cmpd="sng">
                      <a:noFill/>
                      <a:prstDash val="solid"/>
                    </a:lnTlToBr>
                    <a:lnBlToTr w="12700" cmpd="sng">
                      <a:noFill/>
                      <a:prstDash val="solid"/>
                    </a:lnBlToTr>
                    <a:solidFill>
                      <a:srgbClr val="FDB814"/>
                    </a:solidFill>
                  </a:tcPr>
                </a:tc>
                <a:tc>
                  <a:txBody>
                    <a:bodyPr/>
                    <a:lstStyle/>
                    <a:p>
                      <a:pPr algn="ctr"/>
                      <a:endParaRPr lang="en-ZA" dirty="0">
                        <a:solidFill>
                          <a:schemeClr val="bg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28575" cap="flat" cmpd="sng" algn="ctr">
                      <a:solidFill>
                        <a:srgbClr val="132E5C"/>
                      </a:solidFill>
                      <a:prstDash val="solid"/>
                      <a:round/>
                      <a:headEnd type="none" w="med" len="med"/>
                      <a:tailEnd type="none" w="med" len="med"/>
                    </a:lnB>
                    <a:lnTlToBr w="12700" cmpd="sng">
                      <a:noFill/>
                      <a:prstDash val="solid"/>
                    </a:lnTlToBr>
                    <a:lnBlToTr w="12700" cmpd="sng">
                      <a:noFill/>
                      <a:prstDash val="solid"/>
                    </a:lnBlToTr>
                    <a:solidFill>
                      <a:srgbClr val="FDB814"/>
                    </a:solidFill>
                  </a:tcPr>
                </a:tc>
                <a:extLst>
                  <a:ext uri="{0D108BD9-81ED-4DB2-BD59-A6C34878D82A}">
                    <a16:rowId xmlns:a16="http://schemas.microsoft.com/office/drawing/2014/main" val="136258219"/>
                  </a:ext>
                </a:extLst>
              </a:tr>
            </a:tbl>
          </a:graphicData>
        </a:graphic>
      </p:graphicFrame>
      <p:grpSp>
        <p:nvGrpSpPr>
          <p:cNvPr id="13" name="Group 12">
            <a:extLst>
              <a:ext uri="{FF2B5EF4-FFF2-40B4-BE49-F238E27FC236}">
                <a16:creationId xmlns:a16="http://schemas.microsoft.com/office/drawing/2014/main" id="{DA5330B3-2B6B-2230-2AE2-8F502DB0CBBD}"/>
              </a:ext>
            </a:extLst>
          </p:cNvPr>
          <p:cNvGrpSpPr/>
          <p:nvPr/>
        </p:nvGrpSpPr>
        <p:grpSpPr>
          <a:xfrm>
            <a:off x="3302000" y="2738209"/>
            <a:ext cx="5041901" cy="2570392"/>
            <a:chOff x="3314700" y="2972652"/>
            <a:chExt cx="5041901" cy="2897626"/>
          </a:xfrm>
        </p:grpSpPr>
        <p:sp>
          <p:nvSpPr>
            <p:cNvPr id="18" name="TextBox 17">
              <a:extLst>
                <a:ext uri="{FF2B5EF4-FFF2-40B4-BE49-F238E27FC236}">
                  <a16:creationId xmlns:a16="http://schemas.microsoft.com/office/drawing/2014/main" id="{275932BA-DBEA-5AC8-3459-18DDDA5748F4}"/>
                </a:ext>
              </a:extLst>
            </p:cNvPr>
            <p:cNvSpPr txBox="1"/>
            <p:nvPr/>
          </p:nvSpPr>
          <p:spPr>
            <a:xfrm>
              <a:off x="3327400" y="2972652"/>
              <a:ext cx="800100" cy="461665"/>
            </a:xfrm>
            <a:prstGeom prst="rect">
              <a:avLst/>
            </a:prstGeom>
            <a:noFill/>
          </p:spPr>
          <p:txBody>
            <a:bodyPr wrap="square" rtlCol="0">
              <a:spAutoFit/>
            </a:bodyPr>
            <a:lstStyle/>
            <a:p>
              <a:r>
                <a:rPr lang="en-GB" sz="2400" b="1" dirty="0">
                  <a:latin typeface="+mn-lt"/>
                  <a:sym typeface="Wingdings" panose="05000000000000000000" pitchFamily="2" charset="2"/>
                </a:rPr>
                <a:t></a:t>
              </a:r>
              <a:endParaRPr lang="en-GB" sz="2000" b="1" dirty="0">
                <a:latin typeface="+mn-lt"/>
              </a:endParaRPr>
            </a:p>
          </p:txBody>
        </p:sp>
        <p:sp>
          <p:nvSpPr>
            <p:cNvPr id="19" name="TextBox 18">
              <a:extLst>
                <a:ext uri="{FF2B5EF4-FFF2-40B4-BE49-F238E27FC236}">
                  <a16:creationId xmlns:a16="http://schemas.microsoft.com/office/drawing/2014/main" id="{0A2F9798-C576-976C-4778-64F34B9D542C}"/>
                </a:ext>
              </a:extLst>
            </p:cNvPr>
            <p:cNvSpPr txBox="1"/>
            <p:nvPr/>
          </p:nvSpPr>
          <p:spPr>
            <a:xfrm>
              <a:off x="3314700" y="3933052"/>
              <a:ext cx="800100" cy="461665"/>
            </a:xfrm>
            <a:prstGeom prst="rect">
              <a:avLst/>
            </a:prstGeom>
            <a:noFill/>
          </p:spPr>
          <p:txBody>
            <a:bodyPr wrap="square" rtlCol="0">
              <a:spAutoFit/>
            </a:bodyPr>
            <a:lstStyle/>
            <a:p>
              <a:r>
                <a:rPr lang="en-GB" sz="2400" b="1" dirty="0">
                  <a:latin typeface="+mn-lt"/>
                  <a:sym typeface="Wingdings" panose="05000000000000000000" pitchFamily="2" charset="2"/>
                </a:rPr>
                <a:t></a:t>
              </a:r>
              <a:endParaRPr lang="en-GB" sz="2000" b="1" dirty="0">
                <a:latin typeface="+mn-lt"/>
              </a:endParaRPr>
            </a:p>
          </p:txBody>
        </p:sp>
        <p:sp>
          <p:nvSpPr>
            <p:cNvPr id="20" name="TextBox 19">
              <a:extLst>
                <a:ext uri="{FF2B5EF4-FFF2-40B4-BE49-F238E27FC236}">
                  <a16:creationId xmlns:a16="http://schemas.microsoft.com/office/drawing/2014/main" id="{1B4B39F6-260B-E0AE-0928-C62B4D739AA5}"/>
                </a:ext>
              </a:extLst>
            </p:cNvPr>
            <p:cNvSpPr txBox="1"/>
            <p:nvPr/>
          </p:nvSpPr>
          <p:spPr>
            <a:xfrm>
              <a:off x="5410200" y="2972652"/>
              <a:ext cx="800100" cy="461665"/>
            </a:xfrm>
            <a:prstGeom prst="rect">
              <a:avLst/>
            </a:prstGeom>
            <a:noFill/>
          </p:spPr>
          <p:txBody>
            <a:bodyPr wrap="square" rtlCol="0">
              <a:spAutoFit/>
            </a:bodyPr>
            <a:lstStyle/>
            <a:p>
              <a:r>
                <a:rPr lang="en-GB" sz="2400" b="1" dirty="0">
                  <a:latin typeface="+mn-lt"/>
                  <a:sym typeface="Wingdings" panose="05000000000000000000" pitchFamily="2" charset="2"/>
                </a:rPr>
                <a:t></a:t>
              </a:r>
              <a:endParaRPr lang="en-GB" sz="2000" b="1" dirty="0">
                <a:latin typeface="+mn-lt"/>
              </a:endParaRPr>
            </a:p>
          </p:txBody>
        </p:sp>
        <p:sp>
          <p:nvSpPr>
            <p:cNvPr id="21" name="TextBox 20">
              <a:extLst>
                <a:ext uri="{FF2B5EF4-FFF2-40B4-BE49-F238E27FC236}">
                  <a16:creationId xmlns:a16="http://schemas.microsoft.com/office/drawing/2014/main" id="{F24FE53C-04BB-BFF8-8234-75A0A2769204}"/>
                </a:ext>
              </a:extLst>
            </p:cNvPr>
            <p:cNvSpPr txBox="1"/>
            <p:nvPr/>
          </p:nvSpPr>
          <p:spPr>
            <a:xfrm>
              <a:off x="7518401" y="2972652"/>
              <a:ext cx="800100" cy="461665"/>
            </a:xfrm>
            <a:prstGeom prst="rect">
              <a:avLst/>
            </a:prstGeom>
            <a:noFill/>
          </p:spPr>
          <p:txBody>
            <a:bodyPr wrap="square" rtlCol="0">
              <a:spAutoFit/>
            </a:bodyPr>
            <a:lstStyle/>
            <a:p>
              <a:r>
                <a:rPr lang="en-GB" sz="2400" b="1" dirty="0">
                  <a:latin typeface="+mn-lt"/>
                  <a:sym typeface="Wingdings" panose="05000000000000000000" pitchFamily="2" charset="2"/>
                </a:rPr>
                <a:t></a:t>
              </a:r>
              <a:endParaRPr lang="en-GB" sz="2000" b="1" dirty="0">
                <a:latin typeface="+mn-lt"/>
              </a:endParaRPr>
            </a:p>
          </p:txBody>
        </p:sp>
        <p:sp>
          <p:nvSpPr>
            <p:cNvPr id="22" name="TextBox 21">
              <a:extLst>
                <a:ext uri="{FF2B5EF4-FFF2-40B4-BE49-F238E27FC236}">
                  <a16:creationId xmlns:a16="http://schemas.microsoft.com/office/drawing/2014/main" id="{8F25F75C-6F1F-A2DD-952F-B5365669C0A1}"/>
                </a:ext>
              </a:extLst>
            </p:cNvPr>
            <p:cNvSpPr txBox="1"/>
            <p:nvPr/>
          </p:nvSpPr>
          <p:spPr>
            <a:xfrm>
              <a:off x="5410200" y="4411166"/>
              <a:ext cx="800100" cy="461665"/>
            </a:xfrm>
            <a:prstGeom prst="rect">
              <a:avLst/>
            </a:prstGeom>
            <a:noFill/>
          </p:spPr>
          <p:txBody>
            <a:bodyPr wrap="square" rtlCol="0">
              <a:spAutoFit/>
            </a:bodyPr>
            <a:lstStyle/>
            <a:p>
              <a:r>
                <a:rPr lang="en-GB" sz="2400" b="1" dirty="0">
                  <a:latin typeface="+mn-lt"/>
                  <a:sym typeface="Wingdings" panose="05000000000000000000" pitchFamily="2" charset="2"/>
                </a:rPr>
                <a:t></a:t>
              </a:r>
              <a:endParaRPr lang="en-GB" sz="2000" b="1" dirty="0">
                <a:latin typeface="+mn-lt"/>
              </a:endParaRPr>
            </a:p>
          </p:txBody>
        </p:sp>
        <p:sp>
          <p:nvSpPr>
            <p:cNvPr id="23" name="TextBox 22">
              <a:extLst>
                <a:ext uri="{FF2B5EF4-FFF2-40B4-BE49-F238E27FC236}">
                  <a16:creationId xmlns:a16="http://schemas.microsoft.com/office/drawing/2014/main" id="{DCECA26C-4BF6-6EFC-818A-21623F408524}"/>
                </a:ext>
              </a:extLst>
            </p:cNvPr>
            <p:cNvSpPr txBox="1"/>
            <p:nvPr/>
          </p:nvSpPr>
          <p:spPr>
            <a:xfrm>
              <a:off x="3327400" y="3428999"/>
              <a:ext cx="800100" cy="461665"/>
            </a:xfrm>
            <a:prstGeom prst="rect">
              <a:avLst/>
            </a:prstGeom>
            <a:noFill/>
          </p:spPr>
          <p:txBody>
            <a:bodyPr wrap="square" rtlCol="0">
              <a:spAutoFit/>
            </a:bodyPr>
            <a:lstStyle/>
            <a:p>
              <a:r>
                <a:rPr lang="en-GB" sz="2400" b="1" dirty="0">
                  <a:latin typeface="+mn-lt"/>
                  <a:sym typeface="Wingdings" panose="05000000000000000000" pitchFamily="2" charset="2"/>
                </a:rPr>
                <a:t></a:t>
              </a:r>
              <a:endParaRPr lang="en-GB" sz="2000" b="1" dirty="0">
                <a:latin typeface="+mn-lt"/>
              </a:endParaRPr>
            </a:p>
          </p:txBody>
        </p:sp>
        <p:sp>
          <p:nvSpPr>
            <p:cNvPr id="24" name="TextBox 23">
              <a:extLst>
                <a:ext uri="{FF2B5EF4-FFF2-40B4-BE49-F238E27FC236}">
                  <a16:creationId xmlns:a16="http://schemas.microsoft.com/office/drawing/2014/main" id="{B9FABA5C-BB48-8F76-545B-E7B6A823D3ED}"/>
                </a:ext>
              </a:extLst>
            </p:cNvPr>
            <p:cNvSpPr txBox="1"/>
            <p:nvPr/>
          </p:nvSpPr>
          <p:spPr>
            <a:xfrm>
              <a:off x="5410200" y="3428999"/>
              <a:ext cx="800100" cy="461665"/>
            </a:xfrm>
            <a:prstGeom prst="rect">
              <a:avLst/>
            </a:prstGeom>
            <a:noFill/>
          </p:spPr>
          <p:txBody>
            <a:bodyPr wrap="square" rtlCol="0">
              <a:spAutoFit/>
            </a:bodyPr>
            <a:lstStyle/>
            <a:p>
              <a:r>
                <a:rPr lang="en-GB" sz="2400" b="1" dirty="0">
                  <a:latin typeface="+mn-lt"/>
                  <a:sym typeface="Wingdings" panose="05000000000000000000" pitchFamily="2" charset="2"/>
                </a:rPr>
                <a:t></a:t>
              </a:r>
              <a:endParaRPr lang="en-GB" sz="2000" b="1" dirty="0">
                <a:latin typeface="+mn-lt"/>
              </a:endParaRPr>
            </a:p>
          </p:txBody>
        </p:sp>
        <p:sp>
          <p:nvSpPr>
            <p:cNvPr id="25" name="TextBox 24">
              <a:extLst>
                <a:ext uri="{FF2B5EF4-FFF2-40B4-BE49-F238E27FC236}">
                  <a16:creationId xmlns:a16="http://schemas.microsoft.com/office/drawing/2014/main" id="{845720AA-FF41-F8DB-4E29-C6236240F118}"/>
                </a:ext>
              </a:extLst>
            </p:cNvPr>
            <p:cNvSpPr txBox="1"/>
            <p:nvPr/>
          </p:nvSpPr>
          <p:spPr>
            <a:xfrm>
              <a:off x="7518401" y="3428999"/>
              <a:ext cx="800100" cy="461665"/>
            </a:xfrm>
            <a:prstGeom prst="rect">
              <a:avLst/>
            </a:prstGeom>
            <a:noFill/>
          </p:spPr>
          <p:txBody>
            <a:bodyPr wrap="square" rtlCol="0">
              <a:spAutoFit/>
            </a:bodyPr>
            <a:lstStyle/>
            <a:p>
              <a:r>
                <a:rPr lang="en-GB" sz="2400" b="1" dirty="0">
                  <a:latin typeface="+mn-lt"/>
                  <a:sym typeface="Wingdings" panose="05000000000000000000" pitchFamily="2" charset="2"/>
                </a:rPr>
                <a:t></a:t>
              </a:r>
              <a:endParaRPr lang="en-GB" sz="2000" b="1" dirty="0">
                <a:latin typeface="+mn-lt"/>
              </a:endParaRPr>
            </a:p>
          </p:txBody>
        </p:sp>
        <p:sp>
          <p:nvSpPr>
            <p:cNvPr id="27" name="TextBox 26">
              <a:extLst>
                <a:ext uri="{FF2B5EF4-FFF2-40B4-BE49-F238E27FC236}">
                  <a16:creationId xmlns:a16="http://schemas.microsoft.com/office/drawing/2014/main" id="{36402A79-ACE5-7FF9-120A-C9CEE58F17B7}"/>
                </a:ext>
              </a:extLst>
            </p:cNvPr>
            <p:cNvSpPr txBox="1"/>
            <p:nvPr/>
          </p:nvSpPr>
          <p:spPr>
            <a:xfrm>
              <a:off x="3365500" y="5408613"/>
              <a:ext cx="800100" cy="461665"/>
            </a:xfrm>
            <a:prstGeom prst="rect">
              <a:avLst/>
            </a:prstGeom>
            <a:noFill/>
          </p:spPr>
          <p:txBody>
            <a:bodyPr wrap="square" rtlCol="0">
              <a:spAutoFit/>
            </a:bodyPr>
            <a:lstStyle/>
            <a:p>
              <a:r>
                <a:rPr lang="en-GB" sz="2400" b="1" dirty="0">
                  <a:latin typeface="+mn-lt"/>
                  <a:sym typeface="Wingdings" panose="05000000000000000000" pitchFamily="2" charset="2"/>
                </a:rPr>
                <a:t></a:t>
              </a:r>
              <a:endParaRPr lang="en-GB" sz="2000" b="1" dirty="0">
                <a:latin typeface="+mn-lt"/>
              </a:endParaRPr>
            </a:p>
          </p:txBody>
        </p:sp>
        <p:sp>
          <p:nvSpPr>
            <p:cNvPr id="28" name="TextBox 27">
              <a:extLst>
                <a:ext uri="{FF2B5EF4-FFF2-40B4-BE49-F238E27FC236}">
                  <a16:creationId xmlns:a16="http://schemas.microsoft.com/office/drawing/2014/main" id="{48B1C8E4-9E2C-141B-5423-7706B568968E}"/>
                </a:ext>
              </a:extLst>
            </p:cNvPr>
            <p:cNvSpPr txBox="1"/>
            <p:nvPr/>
          </p:nvSpPr>
          <p:spPr>
            <a:xfrm>
              <a:off x="5448300" y="5408613"/>
              <a:ext cx="800100" cy="461665"/>
            </a:xfrm>
            <a:prstGeom prst="rect">
              <a:avLst/>
            </a:prstGeom>
            <a:noFill/>
          </p:spPr>
          <p:txBody>
            <a:bodyPr wrap="square" rtlCol="0">
              <a:spAutoFit/>
            </a:bodyPr>
            <a:lstStyle/>
            <a:p>
              <a:r>
                <a:rPr lang="en-GB" sz="2400" b="1" dirty="0">
                  <a:latin typeface="+mn-lt"/>
                  <a:sym typeface="Wingdings" panose="05000000000000000000" pitchFamily="2" charset="2"/>
                </a:rPr>
                <a:t></a:t>
              </a:r>
              <a:endParaRPr lang="en-GB" sz="2000" b="1" dirty="0">
                <a:latin typeface="+mn-lt"/>
              </a:endParaRPr>
            </a:p>
          </p:txBody>
        </p:sp>
        <p:sp>
          <p:nvSpPr>
            <p:cNvPr id="29" name="TextBox 28">
              <a:extLst>
                <a:ext uri="{FF2B5EF4-FFF2-40B4-BE49-F238E27FC236}">
                  <a16:creationId xmlns:a16="http://schemas.microsoft.com/office/drawing/2014/main" id="{E1B5248C-A1C8-50EB-AF65-08BA2ECA9FE9}"/>
                </a:ext>
              </a:extLst>
            </p:cNvPr>
            <p:cNvSpPr txBox="1"/>
            <p:nvPr/>
          </p:nvSpPr>
          <p:spPr>
            <a:xfrm>
              <a:off x="7556501" y="5408613"/>
              <a:ext cx="800100" cy="461665"/>
            </a:xfrm>
            <a:prstGeom prst="rect">
              <a:avLst/>
            </a:prstGeom>
            <a:noFill/>
          </p:spPr>
          <p:txBody>
            <a:bodyPr wrap="square" rtlCol="0">
              <a:spAutoFit/>
            </a:bodyPr>
            <a:lstStyle/>
            <a:p>
              <a:r>
                <a:rPr lang="en-GB" sz="2400" b="1" dirty="0">
                  <a:latin typeface="+mn-lt"/>
                  <a:sym typeface="Wingdings" panose="05000000000000000000" pitchFamily="2" charset="2"/>
                </a:rPr>
                <a:t></a:t>
              </a:r>
              <a:endParaRPr lang="en-GB" sz="2000" b="1" dirty="0">
                <a:latin typeface="+mn-lt"/>
              </a:endParaRPr>
            </a:p>
          </p:txBody>
        </p:sp>
      </p:grpSp>
      <p:pic>
        <p:nvPicPr>
          <p:cNvPr id="4" name="Picture 3">
            <a:extLst>
              <a:ext uri="{FF2B5EF4-FFF2-40B4-BE49-F238E27FC236}">
                <a16:creationId xmlns:a16="http://schemas.microsoft.com/office/drawing/2014/main" id="{182A9393-AA51-9E86-317B-7F3CB328E408}"/>
              </a:ext>
            </a:extLst>
          </p:cNvPr>
          <p:cNvPicPr>
            <a:picLocks noChangeAspect="1"/>
          </p:cNvPicPr>
          <p:nvPr/>
        </p:nvPicPr>
        <p:blipFill>
          <a:blip r:embed="rId5"/>
          <a:stretch>
            <a:fillRect/>
          </a:stretch>
        </p:blipFill>
        <p:spPr>
          <a:xfrm>
            <a:off x="860771" y="-1673083"/>
            <a:ext cx="3330229" cy="1409822"/>
          </a:xfrm>
          <a:prstGeom prst="rect">
            <a:avLst/>
          </a:prstGeom>
        </p:spPr>
      </p:pic>
      <p:grpSp>
        <p:nvGrpSpPr>
          <p:cNvPr id="5" name="Group 4">
            <a:extLst>
              <a:ext uri="{FF2B5EF4-FFF2-40B4-BE49-F238E27FC236}">
                <a16:creationId xmlns:a16="http://schemas.microsoft.com/office/drawing/2014/main" id="{1570389C-5E4A-074E-C5F7-30FE02693759}"/>
              </a:ext>
            </a:extLst>
          </p:cNvPr>
          <p:cNvGrpSpPr/>
          <p:nvPr/>
        </p:nvGrpSpPr>
        <p:grpSpPr>
          <a:xfrm>
            <a:off x="11292051" y="0"/>
            <a:ext cx="576000" cy="989017"/>
            <a:chOff x="11292051" y="0"/>
            <a:chExt cx="576000" cy="989017"/>
          </a:xfrm>
        </p:grpSpPr>
        <p:grpSp>
          <p:nvGrpSpPr>
            <p:cNvPr id="7" name="Group 6">
              <a:extLst>
                <a:ext uri="{FF2B5EF4-FFF2-40B4-BE49-F238E27FC236}">
                  <a16:creationId xmlns:a16="http://schemas.microsoft.com/office/drawing/2014/main" id="{FF881B56-E174-2D1A-7AC3-F75B964F03E6}"/>
                </a:ext>
              </a:extLst>
            </p:cNvPr>
            <p:cNvGrpSpPr/>
            <p:nvPr/>
          </p:nvGrpSpPr>
          <p:grpSpPr>
            <a:xfrm>
              <a:off x="11292051" y="0"/>
              <a:ext cx="576000" cy="989017"/>
              <a:chOff x="5203556" y="0"/>
              <a:chExt cx="576000" cy="989017"/>
            </a:xfrm>
            <a:effectLst>
              <a:outerShdw blurRad="50800" dist="38100" dir="2700000" algn="tl" rotWithShape="0">
                <a:prstClr val="black">
                  <a:alpha val="40000"/>
                </a:prstClr>
              </a:outerShdw>
            </a:effectLst>
          </p:grpSpPr>
          <p:sp>
            <p:nvSpPr>
              <p:cNvPr id="10" name="Arrow: Pentagon 9">
                <a:extLst>
                  <a:ext uri="{FF2B5EF4-FFF2-40B4-BE49-F238E27FC236}">
                    <a16:creationId xmlns:a16="http://schemas.microsoft.com/office/drawing/2014/main" id="{3A1FA196-C46D-3CB9-31CC-47F9EA362E2E}"/>
                  </a:ext>
                </a:extLst>
              </p:cNvPr>
              <p:cNvSpPr/>
              <p:nvPr/>
            </p:nvSpPr>
            <p:spPr>
              <a:xfrm rot="5400000">
                <a:off x="5407204" y="616666"/>
                <a:ext cx="171043" cy="573660"/>
              </a:xfrm>
              <a:prstGeom prst="homePlate">
                <a:avLst/>
              </a:prstGeom>
              <a:solidFill>
                <a:srgbClr val="0436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043673"/>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6C313B25-6890-58A4-2F3E-EC329995EBA5}"/>
                  </a:ext>
                </a:extLst>
              </p:cNvPr>
              <p:cNvSpPr txBox="1"/>
              <p:nvPr/>
            </p:nvSpPr>
            <p:spPr>
              <a:xfrm>
                <a:off x="5203556" y="0"/>
                <a:ext cx="576000" cy="889402"/>
              </a:xfrm>
              <a:prstGeom prst="rect">
                <a:avLst/>
              </a:prstGeom>
              <a:solidFill>
                <a:srgbClr val="043673"/>
              </a:solidFill>
              <a:ln w="57150">
                <a:noFill/>
                <a:prstDash val="dashDot"/>
              </a:ln>
            </p:spPr>
            <p:txBody>
              <a:bodyPr wrap="square" lIns="36000" tIns="576000" rIns="36000" bIns="0" anchor="b" anchorCtr="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all" spc="0" normalizeH="0" baseline="0" noProof="0" dirty="0">
                    <a:ln>
                      <a:noFill/>
                    </a:ln>
                    <a:solidFill>
                      <a:srgbClr val="043673"/>
                    </a:solidFill>
                    <a:effectLst/>
                    <a:uLnTx/>
                    <a:uFillTx/>
                    <a:latin typeface="Calibri"/>
                    <a:ea typeface="+mn-ea"/>
                  </a:rPr>
                  <a:t>ADULT</a:t>
                </a:r>
                <a:r>
                  <a:rPr kumimoji="0" lang="en-US" sz="800" b="1" i="0" u="none" strike="noStrike" kern="0" cap="all" spc="0" normalizeH="0" baseline="0" noProof="0" dirty="0">
                    <a:ln>
                      <a:noFill/>
                    </a:ln>
                    <a:solidFill>
                      <a:srgbClr val="043673"/>
                    </a:solidFill>
                    <a:effectLst/>
                    <a:uLnTx/>
                    <a:uFillTx/>
                    <a:latin typeface="Calibri"/>
                    <a:ea typeface="+mn-ea"/>
                  </a:rPr>
                  <a:t> &amp; </a:t>
                </a:r>
                <a:br>
                  <a:rPr kumimoji="0" lang="en-US" sz="1000" b="1" i="0" u="none" strike="noStrike" kern="0" cap="all" spc="0" normalizeH="0" baseline="0" noProof="0" dirty="0">
                    <a:ln>
                      <a:noFill/>
                    </a:ln>
                    <a:solidFill>
                      <a:srgbClr val="043673"/>
                    </a:solidFill>
                    <a:effectLst/>
                    <a:uLnTx/>
                    <a:uFillTx/>
                    <a:latin typeface="Calibri"/>
                    <a:ea typeface="+mn-ea"/>
                  </a:rPr>
                </a:br>
                <a:r>
                  <a:rPr kumimoji="0" lang="en-US" sz="1000" b="1" i="0" u="none" strike="noStrike" kern="0" cap="all" spc="0" normalizeH="0" baseline="0" noProof="0" dirty="0">
                    <a:ln>
                      <a:noFill/>
                    </a:ln>
                    <a:solidFill>
                      <a:srgbClr val="043673"/>
                    </a:solidFill>
                    <a:effectLst/>
                    <a:uLnTx/>
                    <a:uFillTx/>
                    <a:latin typeface="Calibri"/>
                    <a:ea typeface="+mn-ea"/>
                  </a:rPr>
                  <a:t>CHILD</a:t>
                </a:r>
              </a:p>
            </p:txBody>
          </p:sp>
        </p:grpSp>
        <p:pic>
          <p:nvPicPr>
            <p:cNvPr id="8" name="Picture 7" descr="A blue and yellow gear with a globe and a pin pointer&#10;&#10;Description automatically generated">
              <a:extLst>
                <a:ext uri="{FF2B5EF4-FFF2-40B4-BE49-F238E27FC236}">
                  <a16:creationId xmlns:a16="http://schemas.microsoft.com/office/drawing/2014/main" id="{020F8249-46A6-5F95-0846-C6A7636AA1CE}"/>
                </a:ext>
              </a:extLst>
            </p:cNvPr>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r="40546"/>
            <a:stretch/>
          </p:blipFill>
          <p:spPr>
            <a:xfrm>
              <a:off x="11342415" y="39346"/>
              <a:ext cx="508847" cy="481424"/>
            </a:xfrm>
            <a:prstGeom prst="rect">
              <a:avLst/>
            </a:prstGeom>
          </p:spPr>
        </p:pic>
        <p:sp>
          <p:nvSpPr>
            <p:cNvPr id="9" name="TextBox 8">
              <a:extLst>
                <a:ext uri="{FF2B5EF4-FFF2-40B4-BE49-F238E27FC236}">
                  <a16:creationId xmlns:a16="http://schemas.microsoft.com/office/drawing/2014/main" id="{8E6BA068-B2D8-54A5-6119-A1DB40DA20DC}"/>
                </a:ext>
              </a:extLst>
            </p:cNvPr>
            <p:cNvSpPr txBox="1"/>
            <p:nvPr/>
          </p:nvSpPr>
          <p:spPr>
            <a:xfrm>
              <a:off x="11299523" y="505448"/>
              <a:ext cx="568528"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700" b="1" i="0" u="none" strike="noStrike" kern="0" cap="none" spc="-20" normalizeH="0" baseline="0" noProof="0" dirty="0">
                  <a:ln>
                    <a:noFill/>
                  </a:ln>
                  <a:solidFill>
                    <a:srgbClr val="FFFFFF"/>
                  </a:solidFill>
                  <a:effectLst/>
                  <a:uLnTx/>
                  <a:uFillTx/>
                  <a:latin typeface="Calibri"/>
                  <a:ea typeface="+mn-ea"/>
                </a:rPr>
                <a:t>ADAPT TO LOCAL SETTING </a:t>
              </a:r>
              <a:endParaRPr kumimoji="0" lang="en-GB" sz="700" b="1" i="0" u="none" strike="noStrike" kern="0" cap="none" spc="-20" normalizeH="0" baseline="0" noProof="0" dirty="0">
                <a:ln>
                  <a:noFill/>
                </a:ln>
                <a:solidFill>
                  <a:srgbClr val="FFFFFF"/>
                </a:solidFill>
                <a:effectLst/>
                <a:uLnTx/>
                <a:uFillTx/>
                <a:latin typeface="Calibri"/>
                <a:ea typeface="+mn-ea"/>
              </a:endParaRPr>
            </a:p>
          </p:txBody>
        </p:sp>
      </p:grpSp>
      <p:sp>
        <p:nvSpPr>
          <p:cNvPr id="12" name="TextBox 11">
            <a:extLst>
              <a:ext uri="{FF2B5EF4-FFF2-40B4-BE49-F238E27FC236}">
                <a16:creationId xmlns:a16="http://schemas.microsoft.com/office/drawing/2014/main" id="{617E1153-B247-1C75-FAC3-EC815BDC3FB7}"/>
              </a:ext>
            </a:extLst>
          </p:cNvPr>
          <p:cNvSpPr txBox="1"/>
          <p:nvPr/>
        </p:nvSpPr>
        <p:spPr>
          <a:xfrm>
            <a:off x="695325" y="5582949"/>
            <a:ext cx="10656888" cy="307777"/>
          </a:xfrm>
          <a:prstGeom prst="rect">
            <a:avLst/>
          </a:prstGeom>
          <a:solidFill>
            <a:schemeClr val="bg2"/>
          </a:solidFill>
          <a:ln>
            <a:noFill/>
          </a:ln>
          <a:effectLst>
            <a:outerShdw blurRad="50800" dist="38100" dir="2700000" algn="tl" rotWithShape="0">
              <a:prstClr val="black">
                <a:alpha val="40000"/>
              </a:prstClr>
            </a:outerShdw>
          </a:effectLst>
        </p:spPr>
        <p:txBody>
          <a:bodyPr wrap="square" rtlCol="0">
            <a:spAutoFit/>
          </a:bodyPr>
          <a:lstStyle/>
          <a:p>
            <a:pPr marL="174625" algn="ctr"/>
            <a:r>
              <a:rPr lang="en-US" sz="1400" b="1" dirty="0">
                <a:cs typeface="Calibri"/>
              </a:rPr>
              <a:t>H </a:t>
            </a:r>
            <a:r>
              <a:rPr lang="en-US" sz="1400" dirty="0">
                <a:cs typeface="Calibri"/>
              </a:rPr>
              <a:t>– </a:t>
            </a:r>
            <a:r>
              <a:rPr lang="en-US" sz="1400" dirty="0">
                <a:latin typeface="+mn-lt"/>
                <a:cs typeface="Calibri"/>
              </a:rPr>
              <a:t>isoniazid   |  </a:t>
            </a:r>
            <a:r>
              <a:rPr lang="en-US" sz="1400" b="1" dirty="0">
                <a:latin typeface="+mn-lt"/>
                <a:cs typeface="Calibri"/>
              </a:rPr>
              <a:t>P</a:t>
            </a:r>
            <a:r>
              <a:rPr lang="en-US" sz="1400" dirty="0">
                <a:latin typeface="+mn-lt"/>
                <a:cs typeface="Calibri"/>
              </a:rPr>
              <a:t> –rifapentine   |    </a:t>
            </a:r>
            <a:r>
              <a:rPr lang="en-US" sz="1400" b="1" dirty="0">
                <a:latin typeface="+mn-lt"/>
                <a:cs typeface="Calibri"/>
              </a:rPr>
              <a:t>R </a:t>
            </a:r>
            <a:r>
              <a:rPr lang="en-US" sz="1400" dirty="0">
                <a:latin typeface="+mn-lt"/>
                <a:cs typeface="Calibri"/>
              </a:rPr>
              <a:t>– rifampicin   |   </a:t>
            </a:r>
            <a:r>
              <a:rPr lang="en-US" sz="1400" b="1" dirty="0">
                <a:latin typeface="+mn-lt"/>
                <a:cs typeface="Calibri"/>
              </a:rPr>
              <a:t>Lfx</a:t>
            </a:r>
            <a:r>
              <a:rPr lang="en-US" sz="1400" dirty="0">
                <a:latin typeface="+mn-lt"/>
                <a:cs typeface="Calibri"/>
              </a:rPr>
              <a:t> - levofloxacin</a:t>
            </a:r>
            <a:endParaRPr lang="en-GB" sz="1400" dirty="0">
              <a:latin typeface="+mn-lt"/>
            </a:endParaRPr>
          </a:p>
        </p:txBody>
      </p:sp>
    </p:spTree>
    <p:extLst>
      <p:ext uri="{BB962C8B-B14F-4D97-AF65-F5344CB8AC3E}">
        <p14:creationId xmlns:p14="http://schemas.microsoft.com/office/powerpoint/2010/main" val="82992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78" name="Title 2"/>
          <p:cNvSpPr>
            <a:spLocks noGrp="1"/>
          </p:cNvSpPr>
          <p:nvPr>
            <p:ph type="title"/>
          </p:nvPr>
        </p:nvSpPr>
        <p:spPr/>
        <p:txBody>
          <a:bodyPr>
            <a:normAutofit/>
          </a:bodyPr>
          <a:lstStyle/>
          <a:p>
            <a:r>
              <a:rPr lang="en-US" altLang="en-US" sz="3200" dirty="0"/>
              <a:t>Considerations for monitoring children and adolescents on TPT</a:t>
            </a:r>
          </a:p>
        </p:txBody>
      </p:sp>
      <p:graphicFrame>
        <p:nvGraphicFramePr>
          <p:cNvPr id="3" name="Table Placeholder 5">
            <a:extLst>
              <a:ext uri="{FF2B5EF4-FFF2-40B4-BE49-F238E27FC236}">
                <a16:creationId xmlns:a16="http://schemas.microsoft.com/office/drawing/2014/main" id="{D4CB4B3E-4B4B-8A4B-FB2C-192AE2867EEE}"/>
              </a:ext>
            </a:extLst>
          </p:cNvPr>
          <p:cNvGraphicFramePr>
            <a:graphicFrameLocks/>
          </p:cNvGraphicFramePr>
          <p:nvPr>
            <p:extLst>
              <p:ext uri="{D42A27DB-BD31-4B8C-83A1-F6EECF244321}">
                <p14:modId xmlns:p14="http://schemas.microsoft.com/office/powerpoint/2010/main" val="3490350635"/>
              </p:ext>
            </p:extLst>
          </p:nvPr>
        </p:nvGraphicFramePr>
        <p:xfrm>
          <a:off x="695325" y="1376363"/>
          <a:ext cx="10656888" cy="3203275"/>
        </p:xfrm>
        <a:graphic>
          <a:graphicData uri="http://schemas.openxmlformats.org/drawingml/2006/table">
            <a:tbl>
              <a:tblPr firstRow="1" bandRow="1"/>
              <a:tblGrid>
                <a:gridCol w="2390775">
                  <a:extLst>
                    <a:ext uri="{9D8B030D-6E8A-4147-A177-3AD203B41FA5}">
                      <a16:colId xmlns:a16="http://schemas.microsoft.com/office/drawing/2014/main" val="1121367642"/>
                    </a:ext>
                  </a:extLst>
                </a:gridCol>
                <a:gridCol w="8266113">
                  <a:extLst>
                    <a:ext uri="{9D8B030D-6E8A-4147-A177-3AD203B41FA5}">
                      <a16:colId xmlns:a16="http://schemas.microsoft.com/office/drawing/2014/main" val="302585313"/>
                    </a:ext>
                  </a:extLst>
                </a:gridCol>
              </a:tblGrid>
              <a:tr h="855082">
                <a:tc>
                  <a:txBody>
                    <a:bodyPr/>
                    <a:lstStyle/>
                    <a:p>
                      <a:r>
                        <a:rPr lang="en-US" b="1" dirty="0">
                          <a:solidFill>
                            <a:schemeClr val="bg2"/>
                          </a:solidFill>
                        </a:rPr>
                        <a:t>Follow–up visits </a:t>
                      </a:r>
                    </a:p>
                  </a:txBody>
                  <a:tcPr marL="88589" marR="88589" marT="45723" marB="45723">
                    <a:lnL>
                      <a:noFill/>
                    </a:lnL>
                    <a:lnR w="28575" cap="flat" cmpd="sng" algn="ctr">
                      <a:solidFill>
                        <a:srgbClr val="FFFFFF"/>
                      </a:solidFill>
                      <a:prstDash val="solid"/>
                      <a:round/>
                      <a:headEnd type="none" w="med" len="med"/>
                      <a:tailEnd type="none" w="med" len="med"/>
                    </a:lnR>
                    <a:lnT>
                      <a:noFill/>
                    </a:lnT>
                    <a:lnB w="28575" cap="flat" cmpd="sng" algn="ctr">
                      <a:solidFill>
                        <a:srgbClr val="FCB814"/>
                      </a:solidFill>
                      <a:prstDash val="solid"/>
                      <a:round/>
                      <a:headEnd type="none" w="med" len="med"/>
                      <a:tailEnd type="none" w="med" len="med"/>
                    </a:lnB>
                    <a:lnTlToBr w="12700" cmpd="sng">
                      <a:noFill/>
                      <a:prstDash val="solid"/>
                    </a:lnTlToBr>
                    <a:lnBlToTr w="12700" cmpd="sng">
                      <a:noFill/>
                      <a:prstDash val="solid"/>
                    </a:lnBlToTr>
                    <a:solidFill>
                      <a:srgbClr val="043673"/>
                    </a:solidFill>
                  </a:tcPr>
                </a:tc>
                <a:tc>
                  <a:txBody>
                    <a:bodyPr/>
                    <a:lstStyle/>
                    <a:p>
                      <a:pPr marL="177800" indent="-177800">
                        <a:buFont typeface="Arial" panose="020B0604020202020204" pitchFamily="34" charset="0"/>
                        <a:buChar char="•"/>
                      </a:pPr>
                      <a:r>
                        <a:rPr lang="en-US" dirty="0">
                          <a:solidFill>
                            <a:schemeClr val="bg2"/>
                          </a:solidFill>
                        </a:rPr>
                        <a:t>Conduct regular follow–up visits as per national guidelines.</a:t>
                      </a:r>
                    </a:p>
                    <a:p>
                      <a:pPr marL="177800" indent="-177800">
                        <a:buFont typeface="Arial" panose="020B0604020202020204" pitchFamily="34" charset="0"/>
                        <a:buChar char="•"/>
                      </a:pPr>
                      <a:r>
                        <a:rPr lang="en-US" dirty="0">
                          <a:solidFill>
                            <a:schemeClr val="bg2"/>
                          </a:solidFill>
                        </a:rPr>
                        <a:t>Align follow-up visits for the index TB case and contacts on TPT to strengthen adherence, including PLHIV receiving ART.</a:t>
                      </a:r>
                    </a:p>
                  </a:txBody>
                  <a:tcPr marL="88589" marR="88589" marT="45723" marB="45723">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28575" cap="flat" cmpd="sng" algn="ctr">
                      <a:solidFill>
                        <a:srgbClr val="FCB814"/>
                      </a:solidFill>
                      <a:prstDash val="solid"/>
                      <a:round/>
                      <a:headEnd type="none" w="med" len="med"/>
                      <a:tailEnd type="none" w="med" len="med"/>
                    </a:lnB>
                    <a:lnTlToBr w="12700" cmpd="sng">
                      <a:noFill/>
                      <a:prstDash val="solid"/>
                    </a:lnTlToBr>
                    <a:lnBlToTr w="12700" cmpd="sng">
                      <a:noFill/>
                      <a:prstDash val="solid"/>
                    </a:lnBlToTr>
                    <a:solidFill>
                      <a:srgbClr val="043673"/>
                    </a:solidFill>
                  </a:tcPr>
                </a:tc>
                <a:extLst>
                  <a:ext uri="{0D108BD9-81ED-4DB2-BD59-A6C34878D82A}">
                    <a16:rowId xmlns:a16="http://schemas.microsoft.com/office/drawing/2014/main" val="1066254522"/>
                  </a:ext>
                </a:extLst>
              </a:tr>
              <a:tr h="642931">
                <a:tc>
                  <a:txBody>
                    <a:bodyPr/>
                    <a:lstStyle/>
                    <a:p>
                      <a:r>
                        <a:rPr lang="en-US" b="1" dirty="0">
                          <a:solidFill>
                            <a:schemeClr val="accent1"/>
                          </a:solidFill>
                        </a:rPr>
                        <a:t>Weight monitoring </a:t>
                      </a:r>
                    </a:p>
                  </a:txBody>
                  <a:tcPr marL="88589" marR="88589" marT="45723" marB="45723">
                    <a:lnL>
                      <a:noFill/>
                    </a:lnL>
                    <a:lnR w="12700" cap="flat" cmpd="sng" algn="ctr">
                      <a:solidFill>
                        <a:srgbClr val="FFFFFF">
                          <a:lumMod val="50000"/>
                        </a:srgbClr>
                      </a:solidFill>
                      <a:prstDash val="solid"/>
                      <a:round/>
                      <a:headEnd type="none" w="med" len="med"/>
                      <a:tailEnd type="none" w="med" len="med"/>
                    </a:lnR>
                    <a:lnT w="28575" cap="flat" cmpd="sng" algn="ctr">
                      <a:solidFill>
                        <a:srgbClr val="FCB814"/>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buFont typeface="Arial" panose="020B0604020202020204" pitchFamily="34" charset="0"/>
                        <a:buChar char="•"/>
                      </a:pPr>
                      <a:r>
                        <a:rPr lang="en-US" dirty="0">
                          <a:solidFill>
                            <a:schemeClr val="accent1"/>
                          </a:solidFill>
                        </a:rPr>
                        <a:t>Check weight on every follow–up visit and adjust dosages accordingly. </a:t>
                      </a:r>
                    </a:p>
                  </a:txBody>
                  <a:tcPr marL="88589" marR="88589" marT="45723" marB="45723">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28575" cap="flat" cmpd="sng" algn="ctr">
                      <a:solidFill>
                        <a:srgbClr val="FCB814"/>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19567470"/>
                  </a:ext>
                </a:extLst>
              </a:tr>
              <a:tr h="598559">
                <a:tc>
                  <a:txBody>
                    <a:bodyPr/>
                    <a:lstStyle/>
                    <a:p>
                      <a:r>
                        <a:rPr lang="en-US" b="1" dirty="0">
                          <a:solidFill>
                            <a:schemeClr val="accent1"/>
                          </a:solidFill>
                        </a:rPr>
                        <a:t>Adherence</a:t>
                      </a:r>
                    </a:p>
                  </a:txBody>
                  <a:tcPr marL="88589" marR="88589" marT="45723" marB="45723">
                    <a:lnL>
                      <a:noFill/>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CDEAF4"/>
                    </a:solidFill>
                  </a:tcPr>
                </a:tc>
                <a:tc>
                  <a:txBody>
                    <a:bodyPr/>
                    <a:lstStyle/>
                    <a:p>
                      <a:pPr marL="177800" indent="-177800">
                        <a:buFont typeface="Arial" panose="020B0604020202020204" pitchFamily="34" charset="0"/>
                        <a:buChar char="•"/>
                      </a:pPr>
                      <a:r>
                        <a:rPr lang="en-US" dirty="0">
                          <a:solidFill>
                            <a:schemeClr val="accent1"/>
                          </a:solidFill>
                        </a:rPr>
                        <a:t>Review adherence to TPT.</a:t>
                      </a:r>
                    </a:p>
                    <a:p>
                      <a:pPr marL="177800" indent="-177800">
                        <a:buFont typeface="Arial" panose="020B0604020202020204" pitchFamily="34" charset="0"/>
                        <a:buChar char="•"/>
                      </a:pPr>
                      <a:r>
                        <a:rPr lang="en-US" dirty="0">
                          <a:solidFill>
                            <a:schemeClr val="accent1"/>
                          </a:solidFill>
                        </a:rPr>
                        <a:t>Implement a family-centered approach to strengthen adherence.</a:t>
                      </a:r>
                    </a:p>
                  </a:txBody>
                  <a:tcPr marL="88589" marR="88589" marT="45723" marB="45723">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CDEAF4"/>
                    </a:solidFill>
                  </a:tcPr>
                </a:tc>
                <a:extLst>
                  <a:ext uri="{0D108BD9-81ED-4DB2-BD59-A6C34878D82A}">
                    <a16:rowId xmlns:a16="http://schemas.microsoft.com/office/drawing/2014/main" val="1988111050"/>
                  </a:ext>
                </a:extLst>
              </a:tr>
              <a:tr h="346781">
                <a:tc>
                  <a:txBody>
                    <a:bodyPr/>
                    <a:lstStyle/>
                    <a:p>
                      <a:r>
                        <a:rPr lang="en-US" b="1" dirty="0">
                          <a:solidFill>
                            <a:schemeClr val="accent1"/>
                          </a:solidFill>
                        </a:rPr>
                        <a:t>TB symptoms </a:t>
                      </a:r>
                    </a:p>
                  </a:txBody>
                  <a:tcPr marL="88589" marR="88589" marT="45723" marB="45723">
                    <a:lnL>
                      <a:noFill/>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7800" indent="-177800">
                        <a:buFont typeface="Arial" panose="020B0604020202020204" pitchFamily="34" charset="0"/>
                        <a:buChar char="•"/>
                      </a:pPr>
                      <a:r>
                        <a:rPr lang="en-US" dirty="0">
                          <a:solidFill>
                            <a:schemeClr val="accent1"/>
                          </a:solidFill>
                        </a:rPr>
                        <a:t>Assess for TB symptoms at each follow–up visit.</a:t>
                      </a:r>
                    </a:p>
                  </a:txBody>
                  <a:tcPr marL="88589" marR="88589" marT="45723" marB="45723">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76467008"/>
                  </a:ext>
                </a:extLst>
              </a:tr>
              <a:tr h="598559">
                <a:tc>
                  <a:txBody>
                    <a:bodyPr/>
                    <a:lstStyle/>
                    <a:p>
                      <a:r>
                        <a:rPr lang="en-US" b="1" dirty="0">
                          <a:solidFill>
                            <a:schemeClr val="accent1"/>
                          </a:solidFill>
                        </a:rPr>
                        <a:t>Side effects </a:t>
                      </a:r>
                    </a:p>
                  </a:txBody>
                  <a:tcPr marL="88589" marR="88589" marT="45723" marB="45723">
                    <a:lnL>
                      <a:noFill/>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DBF2FD"/>
                    </a:solidFill>
                  </a:tcPr>
                </a:tc>
                <a:tc>
                  <a:txBody>
                    <a:bodyPr/>
                    <a:lstStyle/>
                    <a:p>
                      <a:pPr marL="177800" indent="-177800">
                        <a:buFont typeface="Arial" panose="020B0604020202020204" pitchFamily="34" charset="0"/>
                        <a:buChar char="•"/>
                      </a:pPr>
                      <a:r>
                        <a:rPr lang="en-US" dirty="0">
                          <a:solidFill>
                            <a:schemeClr val="accent1"/>
                          </a:solidFill>
                        </a:rPr>
                        <a:t>Assess for side effects at each follow–up visit and manage as per the national guidelines. </a:t>
                      </a:r>
                    </a:p>
                  </a:txBody>
                  <a:tcPr marL="88589" marR="88589" marT="45723" marB="45723">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w="12700" cmpd="sng">
                      <a:noFill/>
                      <a:prstDash val="solid"/>
                    </a:lnTlToBr>
                    <a:lnBlToTr w="12700" cmpd="sng">
                      <a:noFill/>
                      <a:prstDash val="solid"/>
                    </a:lnBlToTr>
                    <a:solidFill>
                      <a:srgbClr val="DBF2FD"/>
                    </a:solidFill>
                  </a:tcPr>
                </a:tc>
                <a:extLst>
                  <a:ext uri="{0D108BD9-81ED-4DB2-BD59-A6C34878D82A}">
                    <a16:rowId xmlns:a16="http://schemas.microsoft.com/office/drawing/2014/main" val="205864708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38D1-5AB6-96A4-881D-5F3B73B25DAE}"/>
              </a:ext>
            </a:extLst>
          </p:cNvPr>
          <p:cNvSpPr>
            <a:spLocks noGrp="1"/>
          </p:cNvSpPr>
          <p:nvPr>
            <p:ph type="title"/>
          </p:nvPr>
        </p:nvSpPr>
        <p:spPr/>
        <p:txBody>
          <a:bodyPr>
            <a:normAutofit fontScale="90000"/>
          </a:bodyPr>
          <a:lstStyle/>
          <a:p>
            <a:r>
              <a:rPr lang="en-ZA" dirty="0"/>
              <a:t>TB infection prevention and control in healthcare settings</a:t>
            </a:r>
            <a:endParaRPr lang="en-GB" dirty="0"/>
          </a:p>
        </p:txBody>
      </p:sp>
    </p:spTree>
    <p:extLst>
      <p:ext uri="{BB962C8B-B14F-4D97-AF65-F5344CB8AC3E}">
        <p14:creationId xmlns:p14="http://schemas.microsoft.com/office/powerpoint/2010/main" val="2498388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2"/>
          <p:cNvSpPr>
            <a:spLocks noGrp="1"/>
          </p:cNvSpPr>
          <p:nvPr>
            <p:ph type="title"/>
          </p:nvPr>
        </p:nvSpPr>
        <p:spPr/>
        <p:txBody>
          <a:bodyPr/>
          <a:lstStyle/>
          <a:p>
            <a:r>
              <a:rPr lang="en-US" altLang="en-AU" dirty="0">
                <a:latin typeface="Helvetica 77 Bold Condensed" charset="0"/>
              </a:rPr>
              <a:t>TB infection prevention and control </a:t>
            </a:r>
            <a:endParaRPr lang="en-AU" altLang="en-AU" dirty="0">
              <a:latin typeface="Helvetica 77 Bold Condensed" charset="0"/>
            </a:endParaRPr>
          </a:p>
        </p:txBody>
      </p:sp>
      <p:sp>
        <p:nvSpPr>
          <p:cNvPr id="64514" name="Content Placeholder 1"/>
          <p:cNvSpPr>
            <a:spLocks noGrp="1"/>
          </p:cNvSpPr>
          <p:nvPr>
            <p:ph type="body" sz="quarter" idx="10"/>
          </p:nvPr>
        </p:nvSpPr>
        <p:spPr>
          <a:xfrm>
            <a:off x="695325" y="1376363"/>
            <a:ext cx="9629775" cy="4500562"/>
          </a:xfrm>
        </p:spPr>
        <p:txBody>
          <a:bodyPr/>
          <a:lstStyle/>
          <a:p>
            <a:r>
              <a:rPr lang="en-US" altLang="en-AU" dirty="0"/>
              <a:t>IPC is a key strategy to prevent further spread of TB bacilli.</a:t>
            </a:r>
          </a:p>
          <a:p>
            <a:pPr marL="0" indent="0">
              <a:buNone/>
            </a:pPr>
            <a:r>
              <a:rPr lang="en-US" altLang="en-AU" dirty="0"/>
              <a:t> </a:t>
            </a:r>
          </a:p>
          <a:p>
            <a:r>
              <a:rPr lang="en-US" altLang="en-AU" dirty="0"/>
              <a:t>Interventions may be implemented at the health facility or community level.</a:t>
            </a:r>
          </a:p>
        </p:txBody>
      </p:sp>
      <p:pic>
        <p:nvPicPr>
          <p:cNvPr id="3" name="Picture 2">
            <a:extLst>
              <a:ext uri="{FF2B5EF4-FFF2-40B4-BE49-F238E27FC236}">
                <a16:creationId xmlns:a16="http://schemas.microsoft.com/office/drawing/2014/main" id="{6596EBA5-3608-EFA7-AD28-F255DD905BDC}"/>
              </a:ext>
            </a:extLst>
          </p:cNvPr>
          <p:cNvPicPr>
            <a:picLocks noChangeAspect="1"/>
          </p:cNvPicPr>
          <p:nvPr/>
        </p:nvPicPr>
        <p:blipFill>
          <a:blip r:embed="rId3"/>
          <a:stretch>
            <a:fillRect/>
          </a:stretch>
        </p:blipFill>
        <p:spPr>
          <a:xfrm>
            <a:off x="4890969" y="3095384"/>
            <a:ext cx="6408975" cy="2781541"/>
          </a:xfrm>
          <a:prstGeom prst="rect">
            <a:avLst/>
          </a:prstGeom>
          <a:effectLst>
            <a:outerShdw blurRad="50800" dist="38100" dir="2700000" algn="tl" rotWithShape="0">
              <a:prstClr val="black">
                <a:alpha val="40000"/>
              </a:prstClr>
            </a:outerShdw>
          </a:effectLst>
        </p:spPr>
      </p:pic>
      <p:sp>
        <p:nvSpPr>
          <p:cNvPr id="4" name="Content Placeholder 1">
            <a:extLst>
              <a:ext uri="{FF2B5EF4-FFF2-40B4-BE49-F238E27FC236}">
                <a16:creationId xmlns:a16="http://schemas.microsoft.com/office/drawing/2014/main" id="{EA31DBE7-63BA-7350-02F3-5854140B22C4}"/>
              </a:ext>
            </a:extLst>
          </p:cNvPr>
          <p:cNvSpPr txBox="1">
            <a:spLocks/>
          </p:cNvSpPr>
          <p:nvPr/>
        </p:nvSpPr>
        <p:spPr>
          <a:xfrm>
            <a:off x="695325" y="2886989"/>
            <a:ext cx="3597275" cy="450056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2600" b="0" kern="1200">
                <a:solidFill>
                  <a:schemeClr val="tx1"/>
                </a:solidFill>
                <a:latin typeface="+mn-lt"/>
                <a:ea typeface="+mn-ea"/>
                <a:cs typeface="+mn-cs"/>
              </a:defRPr>
            </a:lvl1pPr>
            <a:lvl2pPr marL="449263" indent="-182563" algn="l" defTabSz="914400" rtl="0" eaLnBrk="1" latinLnBrk="0" hangingPunct="1">
              <a:lnSpc>
                <a:spcPct val="100000"/>
              </a:lnSpc>
              <a:spcBef>
                <a:spcPts val="0"/>
              </a:spcBef>
              <a:buFont typeface="Abadi" panose="020B0604020104020204" pitchFamily="34" charset="0"/>
              <a:buChar char="-"/>
              <a:defRPr lang="en-US" sz="2200" b="0" kern="1200" dirty="0" err="1" smtClean="0">
                <a:ln>
                  <a:noFill/>
                </a:ln>
                <a:solidFill>
                  <a:schemeClr val="tx2">
                    <a:lumMod val="50000"/>
                  </a:schemeClr>
                </a:solidFill>
                <a:effectLst/>
                <a:latin typeface="+mn-lt"/>
                <a:ea typeface="+mn-ea"/>
                <a:cs typeface="+mn-cs"/>
              </a:defRPr>
            </a:lvl2pPr>
            <a:lvl3pPr marL="630238" indent="-180975" algn="l" defTabSz="914400" rtl="0" eaLnBrk="1" latinLnBrk="0" hangingPunct="1">
              <a:lnSpc>
                <a:spcPct val="100000"/>
              </a:lnSpc>
              <a:spcBef>
                <a:spcPts val="0"/>
              </a:spcBef>
              <a:buFont typeface="Calibri" panose="020F0502020204030204" pitchFamily="34" charset="0"/>
              <a:buChar char="›"/>
              <a:defRPr sz="2000" b="0" kern="1200">
                <a:ln>
                  <a:noFill/>
                </a:ln>
                <a:solidFill>
                  <a:schemeClr val="tx2">
                    <a:lumMod val="50000"/>
                  </a:schemeClr>
                </a:solidFill>
                <a:latin typeface="+mn-lt"/>
                <a:ea typeface="+mn-ea"/>
                <a:cs typeface="+mn-cs"/>
              </a:defRPr>
            </a:lvl3pPr>
            <a:lvl4pPr marL="801688" indent="-171450" algn="l" defTabSz="914400" rtl="0" eaLnBrk="1" latinLnBrk="0" hangingPunct="1">
              <a:lnSpc>
                <a:spcPct val="100000"/>
              </a:lnSpc>
              <a:spcBef>
                <a:spcPts val="0"/>
              </a:spcBef>
              <a:buFont typeface="Wingdings" panose="05000000000000000000" pitchFamily="2" charset="2"/>
              <a:buChar char="§"/>
              <a:defRPr sz="1600" b="0" kern="1200">
                <a:ln>
                  <a:noFill/>
                </a:ln>
                <a:solidFill>
                  <a:srgbClr val="326BB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en-US" altLang="en-AU" dirty="0"/>
          </a:p>
          <a:p>
            <a:pPr fontAlgn="auto">
              <a:spcAft>
                <a:spcPts val="0"/>
              </a:spcAft>
            </a:pPr>
            <a:r>
              <a:rPr lang="en-US" dirty="0"/>
              <a:t>IPC measures include:</a:t>
            </a:r>
          </a:p>
          <a:p>
            <a:pPr lvl="1" fontAlgn="auto">
              <a:spcAft>
                <a:spcPts val="0"/>
              </a:spcAft>
            </a:pPr>
            <a:r>
              <a:rPr lang="en-US" dirty="0"/>
              <a:t>Administrative measures</a:t>
            </a:r>
          </a:p>
          <a:p>
            <a:pPr lvl="1" fontAlgn="auto">
              <a:spcAft>
                <a:spcPts val="0"/>
              </a:spcAft>
            </a:pPr>
            <a:r>
              <a:rPr lang="en-US" dirty="0"/>
              <a:t>Environmental controls</a:t>
            </a:r>
          </a:p>
          <a:p>
            <a:pPr lvl="1" fontAlgn="auto">
              <a:spcAft>
                <a:spcPts val="0"/>
              </a:spcAft>
            </a:pPr>
            <a:r>
              <a:rPr lang="en-US" dirty="0"/>
              <a:t>Use of personal protective equipment  (PPE)</a:t>
            </a:r>
            <a:endParaRPr lang="en-US" altLang="en-AU" dirty="0"/>
          </a:p>
        </p:txBody>
      </p:sp>
      <p:sp>
        <p:nvSpPr>
          <p:cNvPr id="2" name="TextBox 1">
            <a:extLst>
              <a:ext uri="{FF2B5EF4-FFF2-40B4-BE49-F238E27FC236}">
                <a16:creationId xmlns:a16="http://schemas.microsoft.com/office/drawing/2014/main" id="{1124C4BE-E3C1-2B39-985B-FC259563A871}"/>
              </a:ext>
            </a:extLst>
          </p:cNvPr>
          <p:cNvSpPr txBox="1"/>
          <p:nvPr/>
        </p:nvSpPr>
        <p:spPr>
          <a:xfrm>
            <a:off x="419101" y="6238875"/>
            <a:ext cx="11544299" cy="276999"/>
          </a:xfrm>
          <a:prstGeom prst="rect">
            <a:avLst/>
          </a:prstGeom>
          <a:noFill/>
        </p:spPr>
        <p:txBody>
          <a:bodyPr wrap="square" rtlCol="0">
            <a:spAutoFit/>
          </a:bodyPr>
          <a:lstStyle/>
          <a:p>
            <a:pPr algn="r"/>
            <a:r>
              <a:rPr lang="en-US" sz="1200" b="0" i="0" dirty="0">
                <a:solidFill>
                  <a:srgbClr val="58595B"/>
                </a:solidFill>
                <a:effectLst/>
                <a:highlight>
                  <a:srgbClr val="C0C0C0"/>
                </a:highlight>
              </a:rPr>
              <a:t>Illustration from Basic occupational safety and health for respiratory diseases: a desk guide for health facilities</a:t>
            </a:r>
            <a:r>
              <a:rPr lang="en-US" sz="1200" cap="all" dirty="0">
                <a:solidFill>
                  <a:srgbClr val="58595B"/>
                </a:solidFill>
                <a:highlight>
                  <a:srgbClr val="C0C0C0"/>
                </a:highlight>
              </a:rPr>
              <a:t>. </a:t>
            </a:r>
            <a:r>
              <a:rPr lang="en-US" sz="1200" dirty="0">
                <a:solidFill>
                  <a:srgbClr val="58595B"/>
                </a:solidFill>
                <a:highlight>
                  <a:srgbClr val="C0C0C0"/>
                </a:highlight>
              </a:rPr>
              <a:t>The Union, 2021</a:t>
            </a:r>
            <a:endParaRPr lang="en-ZW" sz="1200" dirty="0">
              <a:highlight>
                <a:srgbClr val="C0C0C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0FB7-FCCB-D9B8-A93B-1D6C3ED031A7}"/>
              </a:ext>
            </a:extLst>
          </p:cNvPr>
          <p:cNvSpPr>
            <a:spLocks noGrp="1"/>
          </p:cNvSpPr>
          <p:nvPr>
            <p:ph type="title"/>
          </p:nvPr>
        </p:nvSpPr>
        <p:spPr/>
        <p:txBody>
          <a:bodyPr>
            <a:normAutofit fontScale="90000"/>
          </a:bodyPr>
          <a:lstStyle/>
          <a:p>
            <a:r>
              <a:rPr lang="en-ZA" dirty="0"/>
              <a:t>Conclusion </a:t>
            </a:r>
            <a:br>
              <a:rPr lang="en-ZA" dirty="0"/>
            </a:br>
            <a:r>
              <a:rPr lang="en-ZA" dirty="0"/>
              <a:t>Summary of key points </a:t>
            </a:r>
          </a:p>
        </p:txBody>
      </p:sp>
    </p:spTree>
    <p:extLst>
      <p:ext uri="{BB962C8B-B14F-4D97-AF65-F5344CB8AC3E}">
        <p14:creationId xmlns:p14="http://schemas.microsoft.com/office/powerpoint/2010/main" val="2950279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0A81C30D-0A5C-693B-F89A-A30A84DF994E}"/>
              </a:ext>
            </a:extLst>
          </p:cNvPr>
          <p:cNvSpPr/>
          <p:nvPr/>
        </p:nvSpPr>
        <p:spPr>
          <a:xfrm>
            <a:off x="7361624" y="5295900"/>
            <a:ext cx="4568438" cy="95250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587" name="Title 2"/>
          <p:cNvSpPr>
            <a:spLocks noGrp="1"/>
          </p:cNvSpPr>
          <p:nvPr>
            <p:ph type="title"/>
          </p:nvPr>
        </p:nvSpPr>
        <p:spPr/>
        <p:txBody>
          <a:bodyPr/>
          <a:lstStyle/>
          <a:p>
            <a:r>
              <a:rPr lang="en-ZA" altLang="en-AU" dirty="0">
                <a:latin typeface="Helvetica 77 Bold Condensed" charset="0"/>
              </a:rPr>
              <a:t>Conclusion - summary of key points</a:t>
            </a:r>
            <a:endParaRPr lang="en-US" altLang="en-AU" dirty="0">
              <a:latin typeface="Helvetica 77 Bold Condensed" charset="0"/>
            </a:endParaRPr>
          </a:p>
        </p:txBody>
      </p:sp>
      <p:sp>
        <p:nvSpPr>
          <p:cNvPr id="67586" name="Content Placeholder 1"/>
          <p:cNvSpPr>
            <a:spLocks noGrp="1"/>
          </p:cNvSpPr>
          <p:nvPr>
            <p:ph type="body" sz="quarter" idx="10"/>
          </p:nvPr>
        </p:nvSpPr>
        <p:spPr>
          <a:xfrm>
            <a:off x="695325" y="1376363"/>
            <a:ext cx="10656888" cy="3705630"/>
          </a:xfrm>
        </p:spPr>
        <p:txBody>
          <a:bodyPr>
            <a:spAutoFit/>
          </a:bodyPr>
          <a:lstStyle/>
          <a:p>
            <a:pPr>
              <a:lnSpc>
                <a:spcPct val="90000"/>
              </a:lnSpc>
              <a:spcAft>
                <a:spcPts val="1200"/>
              </a:spcAft>
            </a:pPr>
            <a:r>
              <a:rPr lang="en-US" altLang="en-AU" sz="2100" dirty="0"/>
              <a:t>BCG vaccination protects infants and young children from the most severe forms of TB.</a:t>
            </a:r>
          </a:p>
          <a:p>
            <a:pPr>
              <a:lnSpc>
                <a:spcPct val="90000"/>
              </a:lnSpc>
            </a:pPr>
            <a:r>
              <a:rPr lang="en-US" altLang="en-AU" sz="2100" dirty="0"/>
              <a:t>Contact investigation has two main roles: </a:t>
            </a:r>
          </a:p>
          <a:p>
            <a:pPr lvl="1">
              <a:lnSpc>
                <a:spcPct val="90000"/>
              </a:lnSpc>
            </a:pPr>
            <a:r>
              <a:rPr lang="en-US" altLang="en-AU" sz="2000" dirty="0"/>
              <a:t>Active case finding with treatment of disease </a:t>
            </a:r>
          </a:p>
          <a:p>
            <a:pPr lvl="1">
              <a:lnSpc>
                <a:spcPct val="90000"/>
              </a:lnSpc>
              <a:spcAft>
                <a:spcPts val="1200"/>
              </a:spcAft>
            </a:pPr>
            <a:r>
              <a:rPr lang="en-US" altLang="en-AU" sz="2000" dirty="0"/>
              <a:t>Identify contacts who need TPT</a:t>
            </a:r>
          </a:p>
          <a:p>
            <a:pPr>
              <a:spcAft>
                <a:spcPts val="600"/>
              </a:spcAft>
            </a:pPr>
            <a:r>
              <a:rPr lang="en-US" altLang="en-AU" sz="2100" dirty="0"/>
              <a:t>Rule out active TB disease before providing TPT.</a:t>
            </a:r>
          </a:p>
          <a:p>
            <a:pPr>
              <a:spcAft>
                <a:spcPts val="600"/>
              </a:spcAft>
            </a:pPr>
            <a:r>
              <a:rPr lang="en-US" altLang="en-AU" sz="2100" dirty="0"/>
              <a:t>There is a range of effective and safe TPT regimen options.</a:t>
            </a:r>
          </a:p>
          <a:p>
            <a:pPr>
              <a:spcAft>
                <a:spcPts val="600"/>
              </a:spcAft>
            </a:pPr>
            <a:r>
              <a:rPr lang="en-US" altLang="en-AU" sz="2100" dirty="0"/>
              <a:t>Treatment support to completion is critical and improved with community-based or family-based integrated care if feasible.</a:t>
            </a:r>
          </a:p>
          <a:p>
            <a:pPr>
              <a:spcAft>
                <a:spcPts val="600"/>
              </a:spcAft>
            </a:pPr>
            <a:r>
              <a:rPr lang="en-US" altLang="en-AU" sz="2100" dirty="0"/>
              <a:t>Infection prevention and control in the household and at the health facility is important to reduce transmission.</a:t>
            </a:r>
            <a:endParaRPr lang="en-AU" altLang="en-AU" sz="2100" dirty="0"/>
          </a:p>
        </p:txBody>
      </p:sp>
      <p:sp>
        <p:nvSpPr>
          <p:cNvPr id="3" name="Rectangle 2">
            <a:extLst>
              <a:ext uri="{FF2B5EF4-FFF2-40B4-BE49-F238E27FC236}">
                <a16:creationId xmlns:a16="http://schemas.microsoft.com/office/drawing/2014/main" id="{5F54DA75-67E0-1239-E06F-0FABC25E2C9C}"/>
              </a:ext>
            </a:extLst>
          </p:cNvPr>
          <p:cNvSpPr/>
          <p:nvPr/>
        </p:nvSpPr>
        <p:spPr>
          <a:xfrm>
            <a:off x="7318762" y="5153431"/>
            <a:ext cx="4220386" cy="1200329"/>
          </a:xfrm>
          <a:prstGeom prst="rect">
            <a:avLst/>
          </a:prstGeom>
          <a:noFill/>
        </p:spPr>
        <p:txBody>
          <a:bodyPr wrap="square" lIns="91440" tIns="45720" rIns="91440" bIns="45720">
            <a:spAutoFit/>
          </a:bodyPr>
          <a:lstStyle/>
          <a:p>
            <a:pPr algn="ctr"/>
            <a:r>
              <a:rPr lang="en-US" sz="7200" b="1" cap="none" spc="0" dirty="0">
                <a:ln w="12700">
                  <a:solidFill>
                    <a:schemeClr val="accent1"/>
                  </a:solidFill>
                  <a:prstDash val="solid"/>
                </a:ln>
                <a:pattFill prst="pct50">
                  <a:fgClr>
                    <a:schemeClr val="accent1"/>
                  </a:fgClr>
                  <a:bgClr>
                    <a:schemeClr val="accent1">
                      <a:lumMod val="20000"/>
                      <a:lumOff val="80000"/>
                    </a:schemeClr>
                  </a:bgClr>
                </a:pattFill>
                <a:effectLst>
                  <a:outerShdw blurRad="38100" dist="38100" dir="2700000" algn="tl">
                    <a:srgbClr val="000000">
                      <a:alpha val="43137"/>
                    </a:srgbClr>
                  </a:outerShdw>
                </a:effectLst>
              </a:rPr>
              <a:t>ST   P TB</a:t>
            </a:r>
          </a:p>
        </p:txBody>
      </p:sp>
      <p:sp>
        <p:nvSpPr>
          <p:cNvPr id="6" name="Octagon 5">
            <a:extLst>
              <a:ext uri="{FF2B5EF4-FFF2-40B4-BE49-F238E27FC236}">
                <a16:creationId xmlns:a16="http://schemas.microsoft.com/office/drawing/2014/main" id="{BE486702-BDA1-DB4E-71FD-10B196FD349E}"/>
              </a:ext>
            </a:extLst>
          </p:cNvPr>
          <p:cNvSpPr/>
          <p:nvPr/>
        </p:nvSpPr>
        <p:spPr>
          <a:xfrm>
            <a:off x="8674100" y="5410200"/>
            <a:ext cx="622300" cy="723900"/>
          </a:xfrm>
          <a:prstGeom prst="octagon">
            <a:avLst>
              <a:gd name="adj" fmla="val 30513"/>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dirty="0" err="1">
              <a:latin typeface="+mn-lt"/>
            </a:endParaRPr>
          </a:p>
        </p:txBody>
      </p:sp>
      <p:sp>
        <p:nvSpPr>
          <p:cNvPr id="7" name="Octagon 6">
            <a:extLst>
              <a:ext uri="{FF2B5EF4-FFF2-40B4-BE49-F238E27FC236}">
                <a16:creationId xmlns:a16="http://schemas.microsoft.com/office/drawing/2014/main" id="{D18845D5-5DA4-FA3E-F3B6-DFB3FDF0FC6C}"/>
              </a:ext>
            </a:extLst>
          </p:cNvPr>
          <p:cNvSpPr/>
          <p:nvPr/>
        </p:nvSpPr>
        <p:spPr>
          <a:xfrm>
            <a:off x="8716168" y="5455196"/>
            <a:ext cx="538164" cy="633908"/>
          </a:xfrm>
          <a:prstGeom prst="octagon">
            <a:avLst>
              <a:gd name="adj" fmla="val 3051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GB" dirty="0" err="1">
              <a:latin typeface="+mn-lt"/>
            </a:endParaRPr>
          </a:p>
        </p:txBody>
      </p:sp>
      <p:pic>
        <p:nvPicPr>
          <p:cNvPr id="11" name="Graphic 10" descr="Lungs with solid fill">
            <a:extLst>
              <a:ext uri="{FF2B5EF4-FFF2-40B4-BE49-F238E27FC236}">
                <a16:creationId xmlns:a16="http://schemas.microsoft.com/office/drawing/2014/main" id="{9EB68400-C924-A4D8-0571-9A6BC794AB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6650" y="5524995"/>
            <a:ext cx="457200" cy="457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2"/>
          <p:cNvSpPr>
            <a:spLocks noGrp="1"/>
          </p:cNvSpPr>
          <p:nvPr>
            <p:ph type="title"/>
          </p:nvPr>
        </p:nvSpPr>
        <p:spPr/>
        <p:txBody>
          <a:bodyPr/>
          <a:lstStyle/>
          <a:p>
            <a:r>
              <a:rPr lang="en-US" altLang="en-US" dirty="0">
                <a:latin typeface="Helvetica 77 Bold Condensed" charset="0"/>
              </a:rPr>
              <a:t>References </a:t>
            </a:r>
          </a:p>
        </p:txBody>
      </p:sp>
      <p:sp>
        <p:nvSpPr>
          <p:cNvPr id="70658" name="Content Placeholder 1"/>
          <p:cNvSpPr>
            <a:spLocks noGrp="1"/>
          </p:cNvSpPr>
          <p:nvPr>
            <p:ph type="body" sz="quarter" idx="10"/>
          </p:nvPr>
        </p:nvSpPr>
        <p:spPr>
          <a:xfrm>
            <a:off x="695325" y="1178719"/>
            <a:ext cx="10656888" cy="4500562"/>
          </a:xfrm>
        </p:spPr>
        <p:txBody>
          <a:bodyPr>
            <a:noAutofit/>
          </a:bodyPr>
          <a:lstStyle/>
          <a:p>
            <a:pPr>
              <a:spcAft>
                <a:spcPts val="1200"/>
              </a:spcAft>
            </a:pPr>
            <a:r>
              <a:rPr lang="en-US" sz="1800" dirty="0">
                <a:solidFill>
                  <a:schemeClr val="accent1"/>
                </a:solidFill>
                <a:latin typeface="+mj-lt"/>
              </a:rPr>
              <a:t>WHO TB Knowledge Sharing Platform: </a:t>
            </a:r>
            <a:r>
              <a:rPr lang="en-AU" sz="1800" dirty="0">
                <a:solidFill>
                  <a:schemeClr val="accent1"/>
                </a:solidFill>
                <a:latin typeface="+mj-lt"/>
              </a:rPr>
              <a:t>https://www.tbksp.org</a:t>
            </a:r>
            <a:endParaRPr lang="en-US" sz="1800" dirty="0">
              <a:solidFill>
                <a:schemeClr val="accent1"/>
              </a:solidFill>
              <a:latin typeface="+mj-lt"/>
            </a:endParaRPr>
          </a:p>
          <a:p>
            <a:pPr>
              <a:spcAft>
                <a:spcPts val="1200"/>
              </a:spcAft>
            </a:pPr>
            <a:r>
              <a:rPr lang="en-US" altLang="en-US" sz="1800" dirty="0">
                <a:solidFill>
                  <a:schemeClr val="accent1"/>
                </a:solidFill>
                <a:latin typeface="+mj-lt"/>
              </a:rPr>
              <a:t>BCG vaccines: WHO position paper – February 2018</a:t>
            </a:r>
          </a:p>
          <a:p>
            <a:pPr>
              <a:spcAft>
                <a:spcPts val="1200"/>
              </a:spcAft>
            </a:pPr>
            <a:r>
              <a:rPr lang="en-US" sz="1800" dirty="0">
                <a:solidFill>
                  <a:schemeClr val="accent1"/>
                </a:solidFill>
                <a:latin typeface="+mj-lt"/>
              </a:rPr>
              <a:t>WHO operational handbook on tuberculosis. Module 5: management of tuberculosis in children and adolescents. </a:t>
            </a:r>
            <a:r>
              <a:rPr lang="en-US" altLang="en-US" sz="1800" dirty="0">
                <a:solidFill>
                  <a:schemeClr val="accent1"/>
                </a:solidFill>
                <a:latin typeface="+mj-lt"/>
              </a:rPr>
              <a:t>World Health Organization, Geneva, 2022</a:t>
            </a:r>
          </a:p>
          <a:p>
            <a:pPr>
              <a:spcAft>
                <a:spcPts val="1200"/>
              </a:spcAft>
            </a:pPr>
            <a:r>
              <a:rPr lang="en-US" altLang="en-US" sz="1800" dirty="0">
                <a:solidFill>
                  <a:schemeClr val="accent1"/>
                </a:solidFill>
                <a:latin typeface="+mj-lt"/>
              </a:rPr>
              <a:t>WHO operational handbook on tuberculosis, Module 1: Prevention Tuberculosis preventive treatment. World Health Organization, Geneva, 2024</a:t>
            </a:r>
          </a:p>
          <a:p>
            <a:pPr>
              <a:spcAft>
                <a:spcPts val="1200"/>
              </a:spcAft>
            </a:pPr>
            <a:r>
              <a:rPr lang="en-ZA" altLang="en-US" sz="1800" dirty="0">
                <a:solidFill>
                  <a:schemeClr val="accent1"/>
                </a:solidFill>
                <a:latin typeface="+mj-lt"/>
              </a:rPr>
              <a:t>Desk guide for diagnosis and management of TB in children, The Union, Paris, 2022</a:t>
            </a:r>
            <a:endParaRPr lang="en-US" altLang="en-US" sz="1800" dirty="0">
              <a:solidFill>
                <a:schemeClr val="accent1"/>
              </a:solidFill>
              <a:latin typeface="+mj-lt"/>
            </a:endParaRPr>
          </a:p>
          <a:p>
            <a:pPr>
              <a:spcAft>
                <a:spcPts val="1200"/>
              </a:spcAft>
            </a:pPr>
            <a:r>
              <a:rPr lang="en-US" altLang="en-US" sz="1800" dirty="0">
                <a:solidFill>
                  <a:schemeClr val="accent1"/>
                </a:solidFill>
                <a:latin typeface="+mj-lt"/>
              </a:rPr>
              <a:t>Martinez L. et al. The risk of tuberculosis in children after close exposure: a systematic review and individual-participant meta-analysis. Lancet 2020</a:t>
            </a:r>
          </a:p>
          <a:p>
            <a:pPr>
              <a:spcAft>
                <a:spcPts val="1200"/>
              </a:spcAft>
            </a:pPr>
            <a:r>
              <a:rPr lang="en-US" altLang="en-US" sz="1800" dirty="0">
                <a:solidFill>
                  <a:schemeClr val="accent1"/>
                </a:solidFill>
                <a:latin typeface="+mj-lt"/>
              </a:rPr>
              <a:t>Martinez L et al. Infant BCG vaccination and risk of pulmonary and extrapulmonary tuberculosis throughout the life course: a systematic review and individual participant data meta-analysis. Lancet Global Health 2022</a:t>
            </a:r>
          </a:p>
          <a:p>
            <a:pPr>
              <a:spcAft>
                <a:spcPts val="1200"/>
              </a:spcAft>
            </a:pPr>
            <a:r>
              <a:rPr lang="en-US" altLang="en-US" sz="1800" dirty="0">
                <a:solidFill>
                  <a:schemeClr val="accent1"/>
                </a:solidFill>
                <a:latin typeface="+mj-lt"/>
              </a:rPr>
              <a:t>Martinez L et al. </a:t>
            </a:r>
            <a:r>
              <a:rPr lang="en-AU" sz="1800" dirty="0">
                <a:effectLst/>
                <a:latin typeface="+mj-lt"/>
                <a:ea typeface="Times New Roman" panose="02020603050405020304" pitchFamily="18" charset="0"/>
              </a:rPr>
              <a:t>Effectiveness of preventive treatment among different age groups and </a:t>
            </a:r>
            <a:r>
              <a:rPr lang="en-AU" sz="1800" i="1" dirty="0">
                <a:effectLst/>
                <a:latin typeface="+mj-lt"/>
                <a:ea typeface="Times New Roman" panose="02020603050405020304" pitchFamily="18" charset="0"/>
              </a:rPr>
              <a:t>Mycobacterium tuberculosis </a:t>
            </a:r>
            <a:r>
              <a:rPr lang="en-AU" sz="1800" dirty="0">
                <a:effectLst/>
                <a:latin typeface="+mj-lt"/>
                <a:ea typeface="Times New Roman" panose="02020603050405020304" pitchFamily="18" charset="0"/>
              </a:rPr>
              <a:t>infection status: a systematic review and individual-participant data meta-analysis of contact tracing studies. Lancet Resp Med 2024</a:t>
            </a:r>
            <a:endParaRPr lang="en-US" altLang="en-US" sz="1800" dirty="0">
              <a:solidFill>
                <a:schemeClr val="accent1"/>
              </a:solidFill>
              <a:latin typeface="+mj-lt"/>
            </a:endParaRPr>
          </a:p>
          <a:p>
            <a:pPr>
              <a:spcAft>
                <a:spcPts val="1200"/>
              </a:spcAft>
            </a:pPr>
            <a:endParaRPr lang="en-US" altLang="en-US" sz="1800" dirty="0">
              <a:solidFill>
                <a:schemeClr val="accent1"/>
              </a:solidFill>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10DCF-EAE1-222A-CC22-2D8C5585A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1CC48B-650E-1E37-D868-AA83C726876B}"/>
              </a:ext>
            </a:extLst>
          </p:cNvPr>
          <p:cNvSpPr>
            <a:spLocks noGrp="1"/>
          </p:cNvSpPr>
          <p:nvPr>
            <p:ph type="title"/>
          </p:nvPr>
        </p:nvSpPr>
        <p:spPr/>
        <p:txBody>
          <a:bodyPr>
            <a:normAutofit/>
          </a:bodyPr>
          <a:lstStyle/>
          <a:p>
            <a:r>
              <a:rPr lang="en-ZA" dirty="0"/>
              <a:t>Challenge your knowledge</a:t>
            </a:r>
          </a:p>
        </p:txBody>
      </p:sp>
    </p:spTree>
    <p:extLst>
      <p:ext uri="{BB962C8B-B14F-4D97-AF65-F5344CB8AC3E}">
        <p14:creationId xmlns:p14="http://schemas.microsoft.com/office/powerpoint/2010/main" val="75767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CE3BC4-D832-3B79-C02F-49D09DB70203}"/>
              </a:ext>
            </a:extLst>
          </p:cNvPr>
          <p:cNvSpPr>
            <a:spLocks noGrp="1"/>
          </p:cNvSpPr>
          <p:nvPr>
            <p:ph type="title"/>
          </p:nvPr>
        </p:nvSpPr>
        <p:spPr/>
        <p:txBody>
          <a:bodyPr/>
          <a:lstStyle/>
          <a:p>
            <a:r>
              <a:rPr lang="en-ZA" dirty="0"/>
              <a:t>Quiz question 1	</a:t>
            </a:r>
            <a:endParaRPr lang="en-GB" dirty="0"/>
          </a:p>
        </p:txBody>
      </p:sp>
      <p:sp>
        <p:nvSpPr>
          <p:cNvPr id="4" name="Text Placeholder 3">
            <a:extLst>
              <a:ext uri="{FF2B5EF4-FFF2-40B4-BE49-F238E27FC236}">
                <a16:creationId xmlns:a16="http://schemas.microsoft.com/office/drawing/2014/main" id="{F7085CDC-B023-90C1-D85E-8AB7BE90FE11}"/>
              </a:ext>
            </a:extLst>
          </p:cNvPr>
          <p:cNvSpPr>
            <a:spLocks noGrp="1"/>
          </p:cNvSpPr>
          <p:nvPr>
            <p:ph type="body" sz="quarter" idx="12"/>
          </p:nvPr>
        </p:nvSpPr>
        <p:spPr>
          <a:xfrm>
            <a:off x="695325" y="1376363"/>
            <a:ext cx="10656888" cy="3499420"/>
          </a:xfrm>
        </p:spPr>
        <p:txBody>
          <a:bodyPr>
            <a:spAutoFit/>
          </a:bodyPr>
          <a:lstStyle/>
          <a:p>
            <a:pPr marL="0" indent="0">
              <a:lnSpc>
                <a:spcPct val="90000"/>
              </a:lnSpc>
              <a:spcAft>
                <a:spcPts val="1800"/>
              </a:spcAft>
              <a:buNone/>
            </a:pPr>
            <a:r>
              <a:rPr lang="en-US" b="1" dirty="0"/>
              <a:t>Which of the following statements regarding the screening for TB among contacts of children and adolescents diagnosed with TB is FALSE?</a:t>
            </a:r>
          </a:p>
          <a:p>
            <a:pPr marL="514350" indent="-514350">
              <a:lnSpc>
                <a:spcPct val="90000"/>
              </a:lnSpc>
              <a:spcAft>
                <a:spcPts val="1200"/>
              </a:spcAft>
              <a:buFont typeface="+mj-lt"/>
              <a:buAutoNum type="alphaLcParenR"/>
            </a:pPr>
            <a:r>
              <a:rPr lang="en-US" sz="2400" dirty="0"/>
              <a:t>Is important because it may identify persons with previously undiagnosed TB. </a:t>
            </a:r>
          </a:p>
          <a:p>
            <a:pPr marL="514350" indent="-514350">
              <a:lnSpc>
                <a:spcPct val="90000"/>
              </a:lnSpc>
              <a:spcAft>
                <a:spcPts val="1200"/>
              </a:spcAft>
              <a:buFont typeface="+mj-lt"/>
              <a:buAutoNum type="alphaLcParenR"/>
            </a:pPr>
            <a:r>
              <a:rPr lang="en-US" sz="2400" dirty="0"/>
              <a:t>Is best carried out by lay healthcare workers in the home. </a:t>
            </a:r>
          </a:p>
          <a:p>
            <a:pPr marL="514350" indent="-514350">
              <a:lnSpc>
                <a:spcPct val="90000"/>
              </a:lnSpc>
              <a:spcAft>
                <a:spcPts val="1200"/>
              </a:spcAft>
              <a:buFont typeface="+mj-lt"/>
              <a:buAutoNum type="alphaLcParenR"/>
            </a:pPr>
            <a:r>
              <a:rPr lang="en-US" sz="2400" dirty="0"/>
              <a:t>Is priorities for contacts of patients diagnosed with bacteriologically confirmed TB and contacts of children diagnosed with TB.</a:t>
            </a:r>
          </a:p>
          <a:p>
            <a:pPr marL="514350" indent="-514350">
              <a:lnSpc>
                <a:spcPct val="90000"/>
              </a:lnSpc>
              <a:spcAft>
                <a:spcPts val="1200"/>
              </a:spcAft>
              <a:buFont typeface="+mj-lt"/>
              <a:buAutoNum type="alphaLcParenR"/>
            </a:pPr>
            <a:r>
              <a:rPr lang="en-US" sz="2400" dirty="0"/>
              <a:t>Should be limited to only household contacts as children and adolescents may not have prolonged contact outside the household. </a:t>
            </a:r>
            <a:endParaRPr lang="en-GB" dirty="0"/>
          </a:p>
        </p:txBody>
      </p:sp>
    </p:spTree>
    <p:extLst>
      <p:ext uri="{BB962C8B-B14F-4D97-AF65-F5344CB8AC3E}">
        <p14:creationId xmlns:p14="http://schemas.microsoft.com/office/powerpoint/2010/main" val="235838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6E232C-4772-88E6-5480-471C094AFA7C}"/>
              </a:ext>
            </a:extLst>
          </p:cNvPr>
          <p:cNvSpPr>
            <a:spLocks noGrp="1"/>
          </p:cNvSpPr>
          <p:nvPr>
            <p:ph type="title"/>
          </p:nvPr>
        </p:nvSpPr>
        <p:spPr>
          <a:ln>
            <a:noFill/>
          </a:ln>
        </p:spPr>
        <p:txBody>
          <a:bodyPr/>
          <a:lstStyle/>
          <a:p>
            <a:r>
              <a:rPr lang="en-ZA" dirty="0"/>
              <a:t>Outline</a:t>
            </a:r>
          </a:p>
        </p:txBody>
      </p:sp>
      <p:sp>
        <p:nvSpPr>
          <p:cNvPr id="8" name="Text Placeholder 7">
            <a:extLst>
              <a:ext uri="{FF2B5EF4-FFF2-40B4-BE49-F238E27FC236}">
                <a16:creationId xmlns:a16="http://schemas.microsoft.com/office/drawing/2014/main" id="{237E40ED-7F5F-C2CA-3F98-20A74BAFC96F}"/>
              </a:ext>
            </a:extLst>
          </p:cNvPr>
          <p:cNvSpPr>
            <a:spLocks noGrp="1"/>
          </p:cNvSpPr>
          <p:nvPr>
            <p:ph type="body" sz="quarter" idx="10"/>
          </p:nvPr>
        </p:nvSpPr>
        <p:spPr>
          <a:xfrm>
            <a:off x="2394283" y="1376363"/>
            <a:ext cx="8957929" cy="4500562"/>
          </a:xfrm>
        </p:spPr>
        <p:txBody>
          <a:bodyPr vert="horz" lIns="91440" tIns="45720" rIns="91440" bIns="45720" rtlCol="0" anchor="t">
            <a:normAutofit lnSpcReduction="10000"/>
          </a:bodyPr>
          <a:lstStyle/>
          <a:p>
            <a:pPr>
              <a:spcAft>
                <a:spcPts val="900"/>
              </a:spcAft>
            </a:pPr>
            <a:endParaRPr lang="en-ZA" dirty="0">
              <a:solidFill>
                <a:schemeClr val="accent1"/>
              </a:solidFill>
            </a:endParaRPr>
          </a:p>
          <a:p>
            <a:pPr>
              <a:spcAft>
                <a:spcPts val="900"/>
              </a:spcAft>
            </a:pPr>
            <a:r>
              <a:rPr lang="en-ZA" dirty="0">
                <a:solidFill>
                  <a:schemeClr val="accent1"/>
                </a:solidFill>
              </a:rPr>
              <a:t>Introduction and strategies for TB prevention </a:t>
            </a:r>
            <a:endParaRPr lang="en-ZA" dirty="0">
              <a:solidFill>
                <a:schemeClr val="accent1"/>
              </a:solidFill>
              <a:cs typeface="Calibri"/>
            </a:endParaRPr>
          </a:p>
          <a:p>
            <a:pPr>
              <a:spcAft>
                <a:spcPts val="900"/>
              </a:spcAft>
            </a:pPr>
            <a:r>
              <a:rPr lang="en-ZA" dirty="0">
                <a:solidFill>
                  <a:schemeClr val="accent1"/>
                </a:solidFill>
              </a:rPr>
              <a:t>BCG vaccination </a:t>
            </a:r>
          </a:p>
          <a:p>
            <a:pPr>
              <a:spcAft>
                <a:spcPts val="900"/>
              </a:spcAft>
            </a:pPr>
            <a:r>
              <a:rPr lang="en-ZA" dirty="0">
                <a:solidFill>
                  <a:schemeClr val="accent1"/>
                </a:solidFill>
              </a:rPr>
              <a:t>Contact screening and management</a:t>
            </a:r>
          </a:p>
          <a:p>
            <a:pPr>
              <a:spcAft>
                <a:spcPts val="900"/>
              </a:spcAft>
            </a:pPr>
            <a:r>
              <a:rPr lang="en-ZA" dirty="0">
                <a:solidFill>
                  <a:schemeClr val="accent1"/>
                </a:solidFill>
              </a:rPr>
              <a:t>Regimens for TB prevention – including regimens for prevention of MDR-TB</a:t>
            </a:r>
          </a:p>
          <a:p>
            <a:pPr>
              <a:spcAft>
                <a:spcPts val="900"/>
              </a:spcAft>
            </a:pPr>
            <a:r>
              <a:rPr lang="en-ZA" dirty="0">
                <a:solidFill>
                  <a:schemeClr val="accent1"/>
                </a:solidFill>
              </a:rPr>
              <a:t>TB infection prevention and control in healthcare settings</a:t>
            </a:r>
          </a:p>
          <a:p>
            <a:pPr>
              <a:spcAft>
                <a:spcPts val="900"/>
              </a:spcAft>
            </a:pPr>
            <a:r>
              <a:rPr lang="en-ZA" dirty="0">
                <a:solidFill>
                  <a:schemeClr val="accent1"/>
                </a:solidFill>
              </a:rPr>
              <a:t>Conclusion </a:t>
            </a:r>
          </a:p>
          <a:p>
            <a:pPr>
              <a:spcAft>
                <a:spcPts val="900"/>
              </a:spcAft>
            </a:pPr>
            <a:r>
              <a:rPr lang="en-ZA" dirty="0">
                <a:solidFill>
                  <a:schemeClr val="accent1"/>
                </a:solidFill>
              </a:rPr>
              <a:t>Challenge your knowledge </a:t>
            </a:r>
          </a:p>
          <a:p>
            <a:endParaRPr lang="en-ZA" dirty="0">
              <a:solidFill>
                <a:schemeClr val="accent1"/>
              </a:solidFill>
            </a:endParaRPr>
          </a:p>
        </p:txBody>
      </p:sp>
    </p:spTree>
    <p:extLst>
      <p:ext uri="{BB962C8B-B14F-4D97-AF65-F5344CB8AC3E}">
        <p14:creationId xmlns:p14="http://schemas.microsoft.com/office/powerpoint/2010/main" val="4076116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CE3BC4-D832-3B79-C02F-49D09DB70203}"/>
              </a:ext>
            </a:extLst>
          </p:cNvPr>
          <p:cNvSpPr>
            <a:spLocks noGrp="1"/>
          </p:cNvSpPr>
          <p:nvPr>
            <p:ph type="title"/>
          </p:nvPr>
        </p:nvSpPr>
        <p:spPr/>
        <p:txBody>
          <a:bodyPr/>
          <a:lstStyle/>
          <a:p>
            <a:r>
              <a:rPr lang="en-ZA" dirty="0"/>
              <a:t>Quiz question 1 - answer	</a:t>
            </a:r>
            <a:endParaRPr lang="en-GB" dirty="0"/>
          </a:p>
        </p:txBody>
      </p:sp>
      <p:sp>
        <p:nvSpPr>
          <p:cNvPr id="4" name="Text Placeholder 3">
            <a:extLst>
              <a:ext uri="{FF2B5EF4-FFF2-40B4-BE49-F238E27FC236}">
                <a16:creationId xmlns:a16="http://schemas.microsoft.com/office/drawing/2014/main" id="{F7085CDC-B023-90C1-D85E-8AB7BE90FE11}"/>
              </a:ext>
            </a:extLst>
          </p:cNvPr>
          <p:cNvSpPr>
            <a:spLocks noGrp="1"/>
          </p:cNvSpPr>
          <p:nvPr>
            <p:ph type="body" sz="quarter" idx="12"/>
          </p:nvPr>
        </p:nvSpPr>
        <p:spPr>
          <a:xfrm>
            <a:off x="695325" y="1376363"/>
            <a:ext cx="10656888" cy="3499420"/>
          </a:xfrm>
        </p:spPr>
        <p:txBody>
          <a:bodyPr>
            <a:spAutoFit/>
          </a:bodyPr>
          <a:lstStyle/>
          <a:p>
            <a:pPr marL="0" indent="0">
              <a:lnSpc>
                <a:spcPct val="90000"/>
              </a:lnSpc>
              <a:spcAft>
                <a:spcPts val="1800"/>
              </a:spcAft>
              <a:buNone/>
            </a:pPr>
            <a:r>
              <a:rPr lang="en-US" b="1" dirty="0"/>
              <a:t>Which of the following statements regarding the screening for TB among contacts of children and adolescents diagnosed with TB is FALSE?</a:t>
            </a:r>
          </a:p>
          <a:p>
            <a:pPr marL="514350" indent="-514350">
              <a:lnSpc>
                <a:spcPct val="90000"/>
              </a:lnSpc>
              <a:spcAft>
                <a:spcPts val="1200"/>
              </a:spcAft>
              <a:buFont typeface="+mj-lt"/>
              <a:buAutoNum type="alphaLcParenR"/>
            </a:pPr>
            <a:r>
              <a:rPr lang="en-US" sz="2400" dirty="0"/>
              <a:t>Is important because it may identify persons with previously undiagnosed TB. </a:t>
            </a:r>
          </a:p>
          <a:p>
            <a:pPr marL="514350" indent="-514350">
              <a:lnSpc>
                <a:spcPct val="90000"/>
              </a:lnSpc>
              <a:spcAft>
                <a:spcPts val="1200"/>
              </a:spcAft>
              <a:buFont typeface="+mj-lt"/>
              <a:buAutoNum type="alphaLcParenR"/>
            </a:pPr>
            <a:r>
              <a:rPr lang="en-US" sz="2400" dirty="0"/>
              <a:t>Is best carried out by lay healthcare workers in the home. </a:t>
            </a:r>
          </a:p>
          <a:p>
            <a:pPr marL="514350" indent="-514350">
              <a:lnSpc>
                <a:spcPct val="90000"/>
              </a:lnSpc>
              <a:spcAft>
                <a:spcPts val="1200"/>
              </a:spcAft>
              <a:buFont typeface="+mj-lt"/>
              <a:buAutoNum type="alphaLcParenR"/>
            </a:pPr>
            <a:r>
              <a:rPr lang="en-US" sz="2400" dirty="0"/>
              <a:t>Is priorities for contacts of patients diagnosed with bacteriologically confirmed TB and contacts of children diagnosed with TB.</a:t>
            </a:r>
          </a:p>
          <a:p>
            <a:pPr marL="514350" indent="-514350">
              <a:lnSpc>
                <a:spcPct val="90000"/>
              </a:lnSpc>
              <a:spcAft>
                <a:spcPts val="1200"/>
              </a:spcAft>
              <a:buFont typeface="+mj-lt"/>
              <a:buAutoNum type="alphaLcParenR"/>
            </a:pPr>
            <a:r>
              <a:rPr lang="en-US" sz="2400" dirty="0">
                <a:highlight>
                  <a:srgbClr val="FDB814"/>
                </a:highlight>
              </a:rPr>
              <a:t>Should be limited to only household contacts as children and adolescents may not have prolonged contact outside the household. </a:t>
            </a:r>
            <a:endParaRPr lang="en-GB" dirty="0">
              <a:highlight>
                <a:srgbClr val="FDB814"/>
              </a:highlight>
            </a:endParaRPr>
          </a:p>
        </p:txBody>
      </p:sp>
    </p:spTree>
    <p:extLst>
      <p:ext uri="{BB962C8B-B14F-4D97-AF65-F5344CB8AC3E}">
        <p14:creationId xmlns:p14="http://schemas.microsoft.com/office/powerpoint/2010/main" val="2069167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CE3BC4-D832-3B79-C02F-49D09DB70203}"/>
              </a:ext>
            </a:extLst>
          </p:cNvPr>
          <p:cNvSpPr>
            <a:spLocks noGrp="1"/>
          </p:cNvSpPr>
          <p:nvPr>
            <p:ph type="title"/>
          </p:nvPr>
        </p:nvSpPr>
        <p:spPr/>
        <p:txBody>
          <a:bodyPr/>
          <a:lstStyle/>
          <a:p>
            <a:r>
              <a:rPr lang="en-ZA" dirty="0"/>
              <a:t>Quiz question 2</a:t>
            </a:r>
            <a:endParaRPr lang="en-GB" dirty="0"/>
          </a:p>
        </p:txBody>
      </p:sp>
      <p:sp>
        <p:nvSpPr>
          <p:cNvPr id="4" name="Text Placeholder 3">
            <a:extLst>
              <a:ext uri="{FF2B5EF4-FFF2-40B4-BE49-F238E27FC236}">
                <a16:creationId xmlns:a16="http://schemas.microsoft.com/office/drawing/2014/main" id="{F7085CDC-B023-90C1-D85E-8AB7BE90FE11}"/>
              </a:ext>
            </a:extLst>
          </p:cNvPr>
          <p:cNvSpPr>
            <a:spLocks noGrp="1"/>
          </p:cNvSpPr>
          <p:nvPr>
            <p:ph type="body" sz="quarter" idx="12"/>
          </p:nvPr>
        </p:nvSpPr>
        <p:spPr>
          <a:xfrm>
            <a:off x="695325" y="1376363"/>
            <a:ext cx="10656888" cy="4601260"/>
          </a:xfrm>
        </p:spPr>
        <p:txBody>
          <a:bodyPr>
            <a:spAutoFit/>
          </a:bodyPr>
          <a:lstStyle/>
          <a:p>
            <a:pPr marL="0" indent="0">
              <a:lnSpc>
                <a:spcPct val="90000"/>
              </a:lnSpc>
              <a:spcAft>
                <a:spcPts val="1200"/>
              </a:spcAft>
              <a:buNone/>
            </a:pPr>
            <a:r>
              <a:rPr lang="en-US" b="1" dirty="0"/>
              <a:t>Which of the following statements regarding ‘TB preventive therapy’ is FALSE?</a:t>
            </a:r>
          </a:p>
          <a:p>
            <a:pPr marL="514350" indent="-514350">
              <a:lnSpc>
                <a:spcPct val="90000"/>
              </a:lnSpc>
              <a:spcAft>
                <a:spcPts val="1200"/>
              </a:spcAft>
              <a:buFont typeface="+mj-lt"/>
              <a:buAutoNum type="alphaLcParenR"/>
            </a:pPr>
            <a:r>
              <a:rPr lang="en-US" sz="2400" dirty="0"/>
              <a:t>Is one of several TB preventive strategies that should be implemented in communities with a high TB burden. </a:t>
            </a:r>
          </a:p>
          <a:p>
            <a:pPr marL="514350" indent="-514350">
              <a:lnSpc>
                <a:spcPct val="90000"/>
              </a:lnSpc>
              <a:spcAft>
                <a:spcPts val="1200"/>
              </a:spcAft>
              <a:buFont typeface="+mj-lt"/>
              <a:buAutoNum type="alphaLcParenR"/>
            </a:pPr>
            <a:r>
              <a:rPr lang="en-US" sz="2400" dirty="0"/>
              <a:t>Is prioritised for only household and close contacts who test positive for latent TB infection. </a:t>
            </a:r>
          </a:p>
          <a:p>
            <a:pPr marL="514350" indent="-514350">
              <a:lnSpc>
                <a:spcPct val="90000"/>
              </a:lnSpc>
              <a:spcAft>
                <a:spcPts val="1200"/>
              </a:spcAft>
              <a:buFont typeface="+mj-lt"/>
              <a:buAutoNum type="alphaLcParenR"/>
            </a:pPr>
            <a:r>
              <a:rPr lang="en-US" sz="2400" dirty="0"/>
              <a:t>Is not recommended for children and adolescents who are contacts of patients diagnosed with multidrug resistant TB. </a:t>
            </a:r>
          </a:p>
          <a:p>
            <a:pPr marL="514350" indent="-514350">
              <a:lnSpc>
                <a:spcPct val="90000"/>
              </a:lnSpc>
              <a:spcAft>
                <a:spcPts val="1200"/>
              </a:spcAft>
              <a:buFont typeface="+mj-lt"/>
              <a:buAutoNum type="alphaLcParenR"/>
            </a:pPr>
            <a:r>
              <a:rPr lang="en-US" sz="2400" dirty="0"/>
              <a:t>Shorter treatment regimens for TB preventive therapy tend to have better completion rates than longer treatment regimens. </a:t>
            </a:r>
          </a:p>
          <a:p>
            <a:pPr>
              <a:lnSpc>
                <a:spcPct val="90000"/>
              </a:lnSpc>
              <a:spcAft>
                <a:spcPts val="1200"/>
              </a:spcAft>
            </a:pPr>
            <a:endParaRPr lang="en-GB" dirty="0"/>
          </a:p>
        </p:txBody>
      </p:sp>
    </p:spTree>
    <p:extLst>
      <p:ext uri="{BB962C8B-B14F-4D97-AF65-F5344CB8AC3E}">
        <p14:creationId xmlns:p14="http://schemas.microsoft.com/office/powerpoint/2010/main" val="2819397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CE3BC4-D832-3B79-C02F-49D09DB70203}"/>
              </a:ext>
            </a:extLst>
          </p:cNvPr>
          <p:cNvSpPr>
            <a:spLocks noGrp="1"/>
          </p:cNvSpPr>
          <p:nvPr>
            <p:ph type="title"/>
          </p:nvPr>
        </p:nvSpPr>
        <p:spPr/>
        <p:txBody>
          <a:bodyPr/>
          <a:lstStyle/>
          <a:p>
            <a:r>
              <a:rPr lang="en-ZA" dirty="0"/>
              <a:t>Quiz question 2 - answer</a:t>
            </a:r>
            <a:endParaRPr lang="en-GB" dirty="0"/>
          </a:p>
        </p:txBody>
      </p:sp>
      <p:sp>
        <p:nvSpPr>
          <p:cNvPr id="4" name="Text Placeholder 3">
            <a:extLst>
              <a:ext uri="{FF2B5EF4-FFF2-40B4-BE49-F238E27FC236}">
                <a16:creationId xmlns:a16="http://schemas.microsoft.com/office/drawing/2014/main" id="{F7085CDC-B023-90C1-D85E-8AB7BE90FE11}"/>
              </a:ext>
            </a:extLst>
          </p:cNvPr>
          <p:cNvSpPr>
            <a:spLocks noGrp="1"/>
          </p:cNvSpPr>
          <p:nvPr>
            <p:ph type="body" sz="quarter" idx="12"/>
          </p:nvPr>
        </p:nvSpPr>
        <p:spPr>
          <a:xfrm>
            <a:off x="695325" y="1376363"/>
            <a:ext cx="10656888" cy="4087273"/>
          </a:xfrm>
        </p:spPr>
        <p:txBody>
          <a:bodyPr>
            <a:spAutoFit/>
          </a:bodyPr>
          <a:lstStyle/>
          <a:p>
            <a:pPr marL="0" indent="0">
              <a:lnSpc>
                <a:spcPct val="90000"/>
              </a:lnSpc>
              <a:spcAft>
                <a:spcPts val="1200"/>
              </a:spcAft>
              <a:buNone/>
            </a:pPr>
            <a:r>
              <a:rPr lang="en-US" b="1" dirty="0"/>
              <a:t>Which of the following statements regarding ‘TB preventive therapy’ is FALSE?</a:t>
            </a:r>
          </a:p>
          <a:p>
            <a:pPr marL="514350" indent="-514350">
              <a:lnSpc>
                <a:spcPct val="90000"/>
              </a:lnSpc>
              <a:spcAft>
                <a:spcPts val="1200"/>
              </a:spcAft>
              <a:buFont typeface="+mj-lt"/>
              <a:buAutoNum type="alphaLcParenR"/>
            </a:pPr>
            <a:r>
              <a:rPr lang="en-US" sz="2400" dirty="0"/>
              <a:t>Is one of several TB preventive strategies that should be implemented in communities with a high TB burden. </a:t>
            </a:r>
          </a:p>
          <a:p>
            <a:pPr marL="514350" indent="-514350">
              <a:lnSpc>
                <a:spcPct val="90000"/>
              </a:lnSpc>
              <a:spcAft>
                <a:spcPts val="1200"/>
              </a:spcAft>
              <a:buFont typeface="+mj-lt"/>
              <a:buAutoNum type="alphaLcParenR"/>
            </a:pPr>
            <a:r>
              <a:rPr lang="en-US" sz="2400" dirty="0">
                <a:highlight>
                  <a:srgbClr val="FDB814"/>
                </a:highlight>
              </a:rPr>
              <a:t>Is prioritised for only household and close contacts who test positive for latent TB infection. </a:t>
            </a:r>
          </a:p>
          <a:p>
            <a:pPr marL="514350" indent="-514350">
              <a:lnSpc>
                <a:spcPct val="90000"/>
              </a:lnSpc>
              <a:spcAft>
                <a:spcPts val="1200"/>
              </a:spcAft>
              <a:buFont typeface="+mj-lt"/>
              <a:buAutoNum type="alphaLcParenR"/>
            </a:pPr>
            <a:r>
              <a:rPr lang="en-US" sz="2400" dirty="0"/>
              <a:t>Is not recommended for children and adolescents who are contacts of patients diagnosed with multidrug-resistant TB. </a:t>
            </a:r>
          </a:p>
          <a:p>
            <a:pPr marL="514350" indent="-514350">
              <a:lnSpc>
                <a:spcPct val="90000"/>
              </a:lnSpc>
              <a:spcAft>
                <a:spcPts val="1200"/>
              </a:spcAft>
              <a:buFont typeface="+mj-lt"/>
              <a:buAutoNum type="alphaLcParenR"/>
            </a:pPr>
            <a:r>
              <a:rPr lang="en-US" sz="2400" dirty="0"/>
              <a:t>Shorter treatment regimens for TB preventive therapy tend to have better completion rates than longer treatment regimens</a:t>
            </a:r>
            <a:r>
              <a:rPr lang="en-US" sz="2400"/>
              <a:t>. </a:t>
            </a:r>
            <a:endParaRPr lang="en-GB" dirty="0"/>
          </a:p>
        </p:txBody>
      </p:sp>
    </p:spTree>
    <p:extLst>
      <p:ext uri="{BB962C8B-B14F-4D97-AF65-F5344CB8AC3E}">
        <p14:creationId xmlns:p14="http://schemas.microsoft.com/office/powerpoint/2010/main" val="265901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question mark and a question mark on a wooden surface">
            <a:extLst>
              <a:ext uri="{FF2B5EF4-FFF2-40B4-BE49-F238E27FC236}">
                <a16:creationId xmlns:a16="http://schemas.microsoft.com/office/drawing/2014/main" id="{F0C2F3F2-7D7A-F407-76B2-6817D2A57D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375" b="2445"/>
          <a:stretch/>
        </p:blipFill>
        <p:spPr>
          <a:xfrm>
            <a:off x="0" y="0"/>
            <a:ext cx="12325654" cy="6858000"/>
          </a:xfrm>
          <a:prstGeom prst="rect">
            <a:avLst/>
          </a:prstGeom>
        </p:spPr>
      </p:pic>
    </p:spTree>
    <p:extLst>
      <p:ext uri="{BB962C8B-B14F-4D97-AF65-F5344CB8AC3E}">
        <p14:creationId xmlns:p14="http://schemas.microsoft.com/office/powerpoint/2010/main" val="283644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D6E232C-4772-88E6-5480-471C094AFA7C}"/>
              </a:ext>
            </a:extLst>
          </p:cNvPr>
          <p:cNvSpPr>
            <a:spLocks noGrp="1"/>
          </p:cNvSpPr>
          <p:nvPr>
            <p:ph type="title"/>
          </p:nvPr>
        </p:nvSpPr>
        <p:spPr>
          <a:ln>
            <a:noFill/>
          </a:ln>
        </p:spPr>
        <p:txBody>
          <a:bodyPr/>
          <a:lstStyle/>
          <a:p>
            <a:r>
              <a:rPr lang="en-ZA" dirty="0"/>
              <a:t>Outline</a:t>
            </a:r>
          </a:p>
        </p:txBody>
      </p:sp>
      <p:sp>
        <p:nvSpPr>
          <p:cNvPr id="8" name="Text Placeholder 7">
            <a:extLst>
              <a:ext uri="{FF2B5EF4-FFF2-40B4-BE49-F238E27FC236}">
                <a16:creationId xmlns:a16="http://schemas.microsoft.com/office/drawing/2014/main" id="{237E40ED-7F5F-C2CA-3F98-20A74BAFC96F}"/>
              </a:ext>
            </a:extLst>
          </p:cNvPr>
          <p:cNvSpPr>
            <a:spLocks noGrp="1"/>
          </p:cNvSpPr>
          <p:nvPr>
            <p:ph type="body" sz="quarter" idx="10"/>
          </p:nvPr>
        </p:nvSpPr>
        <p:spPr>
          <a:xfrm>
            <a:off x="2394283" y="1376363"/>
            <a:ext cx="8957929" cy="4500562"/>
          </a:xfrm>
        </p:spPr>
        <p:txBody>
          <a:bodyPr vert="horz" lIns="91440" tIns="45720" rIns="91440" bIns="45720" rtlCol="0" anchor="t">
            <a:normAutofit lnSpcReduction="10000"/>
          </a:bodyPr>
          <a:lstStyle/>
          <a:p>
            <a:pPr>
              <a:spcAft>
                <a:spcPts val="900"/>
              </a:spcAft>
            </a:pPr>
            <a:endParaRPr lang="en-ZA" dirty="0">
              <a:solidFill>
                <a:schemeClr val="accent1"/>
              </a:solidFill>
            </a:endParaRPr>
          </a:p>
          <a:p>
            <a:pPr>
              <a:spcAft>
                <a:spcPts val="900"/>
              </a:spcAft>
            </a:pPr>
            <a:r>
              <a:rPr lang="en-ZA" dirty="0">
                <a:solidFill>
                  <a:schemeClr val="accent1"/>
                </a:solidFill>
              </a:rPr>
              <a:t>Introduction and strategies for TB prevention </a:t>
            </a:r>
            <a:endParaRPr lang="en-ZA" dirty="0">
              <a:solidFill>
                <a:schemeClr val="accent1"/>
              </a:solidFill>
              <a:cs typeface="Calibri"/>
            </a:endParaRPr>
          </a:p>
          <a:p>
            <a:pPr>
              <a:spcAft>
                <a:spcPts val="900"/>
              </a:spcAft>
            </a:pPr>
            <a:r>
              <a:rPr lang="en-ZA" dirty="0">
                <a:solidFill>
                  <a:schemeClr val="accent1"/>
                </a:solidFill>
              </a:rPr>
              <a:t>BCG vaccination </a:t>
            </a:r>
          </a:p>
          <a:p>
            <a:pPr>
              <a:spcAft>
                <a:spcPts val="900"/>
              </a:spcAft>
            </a:pPr>
            <a:r>
              <a:rPr lang="en-ZA" dirty="0">
                <a:solidFill>
                  <a:schemeClr val="accent1"/>
                </a:solidFill>
              </a:rPr>
              <a:t>Contact screening and management</a:t>
            </a:r>
          </a:p>
          <a:p>
            <a:pPr>
              <a:spcAft>
                <a:spcPts val="900"/>
              </a:spcAft>
            </a:pPr>
            <a:r>
              <a:rPr lang="en-ZA" dirty="0">
                <a:solidFill>
                  <a:schemeClr val="accent1"/>
                </a:solidFill>
              </a:rPr>
              <a:t>Regimens for TB prevention – including regimens for prevention of MDR-TB</a:t>
            </a:r>
          </a:p>
          <a:p>
            <a:pPr>
              <a:spcAft>
                <a:spcPts val="900"/>
              </a:spcAft>
            </a:pPr>
            <a:r>
              <a:rPr lang="en-ZA" dirty="0">
                <a:solidFill>
                  <a:schemeClr val="accent1"/>
                </a:solidFill>
              </a:rPr>
              <a:t>TB infection prevention and control in healthcare settings</a:t>
            </a:r>
          </a:p>
          <a:p>
            <a:pPr>
              <a:spcAft>
                <a:spcPts val="900"/>
              </a:spcAft>
            </a:pPr>
            <a:r>
              <a:rPr lang="en-ZA" dirty="0">
                <a:solidFill>
                  <a:schemeClr val="accent1"/>
                </a:solidFill>
              </a:rPr>
              <a:t>Conclusion </a:t>
            </a:r>
          </a:p>
          <a:p>
            <a:pPr>
              <a:spcAft>
                <a:spcPts val="900"/>
              </a:spcAft>
            </a:pPr>
            <a:r>
              <a:rPr lang="en-ZA" dirty="0">
                <a:solidFill>
                  <a:schemeClr val="accent1"/>
                </a:solidFill>
              </a:rPr>
              <a:t>Challenge your knowledge </a:t>
            </a:r>
          </a:p>
          <a:p>
            <a:endParaRPr lang="en-ZA" dirty="0">
              <a:solidFill>
                <a:schemeClr val="accent1"/>
              </a:solidFill>
            </a:endParaRPr>
          </a:p>
        </p:txBody>
      </p:sp>
      <p:sp>
        <p:nvSpPr>
          <p:cNvPr id="2" name="Arrow: Pentagon 1">
            <a:extLst>
              <a:ext uri="{FF2B5EF4-FFF2-40B4-BE49-F238E27FC236}">
                <a16:creationId xmlns:a16="http://schemas.microsoft.com/office/drawing/2014/main" id="{C8740AB7-6708-4711-DF61-30952AB49264}"/>
              </a:ext>
            </a:extLst>
          </p:cNvPr>
          <p:cNvSpPr/>
          <p:nvPr/>
        </p:nvSpPr>
        <p:spPr>
          <a:xfrm>
            <a:off x="970694" y="1536566"/>
            <a:ext cx="1484311" cy="495108"/>
          </a:xfrm>
          <a:prstGeom prst="homePlate">
            <a:avLst/>
          </a:prstGeom>
          <a:solidFill>
            <a:schemeClr val="tx2"/>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108000" bIns="108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chemeClr val="bg1"/>
                </a:solidFill>
                <a:effectLst/>
                <a:uLnTx/>
                <a:uFillTx/>
                <a:ea typeface="+mn-ea"/>
                <a:cs typeface="+mn-cs"/>
              </a:rPr>
              <a:t>Discussion</a:t>
            </a:r>
          </a:p>
        </p:txBody>
      </p:sp>
      <p:sp>
        <p:nvSpPr>
          <p:cNvPr id="3" name="Arrow: Pentagon 2">
            <a:extLst>
              <a:ext uri="{FF2B5EF4-FFF2-40B4-BE49-F238E27FC236}">
                <a16:creationId xmlns:a16="http://schemas.microsoft.com/office/drawing/2014/main" id="{E1A5F006-E487-987C-71A8-F86E81BA5B94}"/>
              </a:ext>
            </a:extLst>
          </p:cNvPr>
          <p:cNvSpPr/>
          <p:nvPr/>
        </p:nvSpPr>
        <p:spPr>
          <a:xfrm>
            <a:off x="970694" y="3007967"/>
            <a:ext cx="1484311" cy="495108"/>
          </a:xfrm>
          <a:prstGeom prst="homePlate">
            <a:avLst/>
          </a:prstGeom>
          <a:solidFill>
            <a:schemeClr val="tx2"/>
          </a:solid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108000" bIns="108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chemeClr val="bg1"/>
                </a:solidFill>
                <a:effectLst/>
                <a:uLnTx/>
                <a:uFillTx/>
                <a:ea typeface="+mn-ea"/>
                <a:cs typeface="+mn-cs"/>
              </a:rPr>
              <a:t>Discussion</a:t>
            </a:r>
          </a:p>
        </p:txBody>
      </p:sp>
    </p:spTree>
    <p:extLst>
      <p:ext uri="{BB962C8B-B14F-4D97-AF65-F5344CB8AC3E}">
        <p14:creationId xmlns:p14="http://schemas.microsoft.com/office/powerpoint/2010/main" val="1554265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68FD0-5CAF-5535-5B3D-82B98433C8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8B318F-4095-98EE-41D3-BB74A1272F96}"/>
              </a:ext>
            </a:extLst>
          </p:cNvPr>
          <p:cNvSpPr>
            <a:spLocks noGrp="1"/>
          </p:cNvSpPr>
          <p:nvPr>
            <p:ph type="title"/>
          </p:nvPr>
        </p:nvSpPr>
        <p:spPr/>
        <p:txBody>
          <a:bodyPr>
            <a:normAutofit fontScale="90000"/>
          </a:bodyPr>
          <a:lstStyle/>
          <a:p>
            <a:r>
              <a:rPr lang="en-ZA" dirty="0"/>
              <a:t>Discussion –</a:t>
            </a:r>
            <a:br>
              <a:rPr lang="en-ZA" dirty="0"/>
            </a:br>
            <a:r>
              <a:rPr lang="en-ZA" dirty="0"/>
              <a:t> setting specific practices</a:t>
            </a:r>
          </a:p>
        </p:txBody>
      </p:sp>
      <p:sp>
        <p:nvSpPr>
          <p:cNvPr id="3" name="TextBox 2">
            <a:extLst>
              <a:ext uri="{FF2B5EF4-FFF2-40B4-BE49-F238E27FC236}">
                <a16:creationId xmlns:a16="http://schemas.microsoft.com/office/drawing/2014/main" id="{B6F58284-579D-231B-953E-FFF77F284977}"/>
              </a:ext>
            </a:extLst>
          </p:cNvPr>
          <p:cNvSpPr txBox="1"/>
          <p:nvPr/>
        </p:nvSpPr>
        <p:spPr>
          <a:xfrm>
            <a:off x="-8598369" y="-409684"/>
            <a:ext cx="8485648" cy="12003286"/>
          </a:xfrm>
          <a:prstGeom prst="rect">
            <a:avLst/>
          </a:prstGeom>
          <a:solidFill>
            <a:schemeClr val="bg2"/>
          </a:solidFill>
          <a:ln w="57150">
            <a:solidFill>
              <a:srgbClr val="006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000000"/>
                </a:solidFill>
                <a:effectLst/>
                <a:uLnTx/>
                <a:uFillTx/>
                <a:latin typeface="Calibri"/>
                <a:ea typeface="+mn-ea"/>
                <a:cs typeface="+mn-cs"/>
              </a:rPr>
              <a:t>Note to facilitator: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1"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srgbClr val="000000"/>
                </a:solidFill>
                <a:effectLst/>
                <a:uLnTx/>
                <a:uFillTx/>
                <a:latin typeface="Calibri"/>
                <a:ea typeface="+mn-ea"/>
                <a:cs typeface="+mn-cs"/>
              </a:rPr>
              <a:t>Suggested instructions: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60A0"/>
                </a:solidFill>
                <a:effectLst/>
                <a:uLnTx/>
                <a:uFillTx/>
                <a:latin typeface="Calibri"/>
                <a:ea typeface="+mn-ea"/>
                <a:cs typeface="+mn-cs"/>
              </a:rPr>
              <a:t>These context specific discussion opportunities will occur repeatedly throughout this training. Here are some suggestions on how you might like to facilitate them, to run them in a time efficient manner.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060A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Explain that the next 15 minutes will be devoted to sharing amongst your colleagues, about how things may work in your setting.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Explain that 3, or 4, questions will be shown on the presentation.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Then divide the questions amongst the groups. Some groups may need to discuss the same question.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Tell them they will have just 2 or 3 minutes to discuss in their small groups. Then you will discuss as a large group.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Allow 2-3 minute discussion time.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When this time is up, ask for everyone’s attention. And then ask for volunteers to comment on each question discussed.  Request participants to keep their responses succinct so that the time allows for others to also contribute.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Acknowledge all responses and thank participants for sharing.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Be mindful of the time and try to wrap up discussions so that the full activity takes no more than 15 minutes.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7DEED70B-8083-8766-6F3B-C1B6F40A7A25}"/>
              </a:ext>
            </a:extLst>
          </p:cNvPr>
          <p:cNvSpPr txBox="1"/>
          <p:nvPr/>
        </p:nvSpPr>
        <p:spPr>
          <a:xfrm>
            <a:off x="-8405723" y="138498"/>
            <a:ext cx="4011624" cy="665877"/>
          </a:xfrm>
          <a:prstGeom prst="rect">
            <a:avLst/>
          </a:prstGeom>
          <a:solidFill>
            <a:schemeClr val="accent4"/>
          </a:solidFill>
          <a:ln>
            <a:solidFill>
              <a:schemeClr val="accent4"/>
            </a:solidFill>
          </a:ln>
          <a:effectLst>
            <a:outerShdw blurRad="50800" dist="38100" dir="2700000" algn="tl" rotWithShape="0">
              <a:prstClr val="black">
                <a:alpha val="40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000000"/>
                </a:solidFill>
                <a:effectLst/>
                <a:uLnTx/>
                <a:uFillTx/>
                <a:latin typeface="Calibri"/>
                <a:ea typeface="+mn-ea"/>
                <a:cs typeface="+mn-cs"/>
              </a:rPr>
              <a:t>	Click for audible instructions</a:t>
            </a:r>
            <a:endParaRPr kumimoji="0" lang="en-GB" sz="1800" b="0" i="0" u="none" strike="noStrike" kern="1200" cap="none" spc="0" normalizeH="0" baseline="0" noProof="0" dirty="0">
              <a:ln>
                <a:noFill/>
              </a:ln>
              <a:solidFill>
                <a:srgbClr val="043673"/>
              </a:solidFill>
              <a:effectLst/>
              <a:uLnTx/>
              <a:uFillTx/>
              <a:latin typeface="Calibri"/>
              <a:ea typeface="+mn-ea"/>
              <a:cs typeface="+mn-cs"/>
            </a:endParaRPr>
          </a:p>
        </p:txBody>
      </p:sp>
      <p:sp>
        <p:nvSpPr>
          <p:cNvPr id="34" name="Freeform: Shape 33">
            <a:extLst>
              <a:ext uri="{FF2B5EF4-FFF2-40B4-BE49-F238E27FC236}">
                <a16:creationId xmlns:a16="http://schemas.microsoft.com/office/drawing/2014/main" id="{4172355D-6F57-D924-E9A9-B9FA022F71BF}"/>
              </a:ext>
            </a:extLst>
          </p:cNvPr>
          <p:cNvSpPr/>
          <p:nvPr/>
        </p:nvSpPr>
        <p:spPr>
          <a:xfrm>
            <a:off x="-8096366" y="5543550"/>
            <a:ext cx="2476616" cy="2133600"/>
          </a:xfrm>
          <a:custGeom>
            <a:avLst/>
            <a:gdLst>
              <a:gd name="connsiteX0" fmla="*/ 1600316 w 2476616"/>
              <a:gd name="connsiteY0" fmla="*/ 0 h 2133600"/>
              <a:gd name="connsiteX1" fmla="*/ 1257416 w 2476616"/>
              <a:gd name="connsiteY1" fmla="*/ 19050 h 2133600"/>
              <a:gd name="connsiteX2" fmla="*/ 1028816 w 2476616"/>
              <a:gd name="connsiteY2" fmla="*/ 114300 h 2133600"/>
              <a:gd name="connsiteX3" fmla="*/ 952616 w 2476616"/>
              <a:gd name="connsiteY3" fmla="*/ 266700 h 2133600"/>
              <a:gd name="connsiteX4" fmla="*/ 933566 w 2476616"/>
              <a:gd name="connsiteY4" fmla="*/ 381000 h 2133600"/>
              <a:gd name="connsiteX5" fmla="*/ 857366 w 2476616"/>
              <a:gd name="connsiteY5" fmla="*/ 533400 h 2133600"/>
              <a:gd name="connsiteX6" fmla="*/ 838316 w 2476616"/>
              <a:gd name="connsiteY6" fmla="*/ 666750 h 2133600"/>
              <a:gd name="connsiteX7" fmla="*/ 838316 w 2476616"/>
              <a:gd name="connsiteY7" fmla="*/ 819150 h 2133600"/>
              <a:gd name="connsiteX8" fmla="*/ 724016 w 2476616"/>
              <a:gd name="connsiteY8" fmla="*/ 1028700 h 2133600"/>
              <a:gd name="connsiteX9" fmla="*/ 343016 w 2476616"/>
              <a:gd name="connsiteY9" fmla="*/ 1162050 h 2133600"/>
              <a:gd name="connsiteX10" fmla="*/ 95366 w 2476616"/>
              <a:gd name="connsiteY10" fmla="*/ 1371600 h 2133600"/>
              <a:gd name="connsiteX11" fmla="*/ 116 w 2476616"/>
              <a:gd name="connsiteY11" fmla="*/ 1543050 h 2133600"/>
              <a:gd name="connsiteX12" fmla="*/ 38216 w 2476616"/>
              <a:gd name="connsiteY12" fmla="*/ 1866900 h 2133600"/>
              <a:gd name="connsiteX13" fmla="*/ 495416 w 2476616"/>
              <a:gd name="connsiteY13" fmla="*/ 2114550 h 2133600"/>
              <a:gd name="connsiteX14" fmla="*/ 666866 w 2476616"/>
              <a:gd name="connsiteY14" fmla="*/ 2133600 h 2133600"/>
              <a:gd name="connsiteX15" fmla="*/ 1257416 w 2476616"/>
              <a:gd name="connsiteY15" fmla="*/ 2095500 h 2133600"/>
              <a:gd name="connsiteX16" fmla="*/ 1809866 w 2476616"/>
              <a:gd name="connsiteY16" fmla="*/ 2076450 h 2133600"/>
              <a:gd name="connsiteX17" fmla="*/ 2324216 w 2476616"/>
              <a:gd name="connsiteY17" fmla="*/ 1809750 h 2133600"/>
              <a:gd name="connsiteX18" fmla="*/ 2457566 w 2476616"/>
              <a:gd name="connsiteY18" fmla="*/ 1447800 h 2133600"/>
              <a:gd name="connsiteX19" fmla="*/ 2476616 w 2476616"/>
              <a:gd name="connsiteY19" fmla="*/ 876300 h 2133600"/>
              <a:gd name="connsiteX20" fmla="*/ 2419466 w 2476616"/>
              <a:gd name="connsiteY20" fmla="*/ 514350 h 2133600"/>
              <a:gd name="connsiteX21" fmla="*/ 2209916 w 2476616"/>
              <a:gd name="connsiteY21" fmla="*/ 171450 h 2133600"/>
              <a:gd name="connsiteX22" fmla="*/ 1905116 w 2476616"/>
              <a:gd name="connsiteY22" fmla="*/ 38100 h 2133600"/>
              <a:gd name="connsiteX23" fmla="*/ 1600316 w 2476616"/>
              <a:gd name="connsiteY23"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76616" h="2133600">
                <a:moveTo>
                  <a:pt x="1600316" y="0"/>
                </a:moveTo>
                <a:lnTo>
                  <a:pt x="1257416" y="19050"/>
                </a:lnTo>
                <a:lnTo>
                  <a:pt x="1028816" y="114300"/>
                </a:lnTo>
                <a:lnTo>
                  <a:pt x="952616" y="266700"/>
                </a:lnTo>
                <a:lnTo>
                  <a:pt x="933566" y="381000"/>
                </a:lnTo>
                <a:lnTo>
                  <a:pt x="857366" y="533400"/>
                </a:lnTo>
                <a:lnTo>
                  <a:pt x="838316" y="666750"/>
                </a:lnTo>
                <a:lnTo>
                  <a:pt x="838316" y="819150"/>
                </a:lnTo>
                <a:lnTo>
                  <a:pt x="724016" y="1028700"/>
                </a:lnTo>
                <a:lnTo>
                  <a:pt x="343016" y="1162050"/>
                </a:lnTo>
                <a:lnTo>
                  <a:pt x="95366" y="1371600"/>
                </a:lnTo>
                <a:cubicBezTo>
                  <a:pt x="-7266" y="1515284"/>
                  <a:pt x="116" y="1450325"/>
                  <a:pt x="116" y="1543050"/>
                </a:cubicBezTo>
                <a:lnTo>
                  <a:pt x="38216" y="1866900"/>
                </a:lnTo>
                <a:lnTo>
                  <a:pt x="495416" y="2114550"/>
                </a:lnTo>
                <a:lnTo>
                  <a:pt x="666866" y="2133600"/>
                </a:lnTo>
                <a:lnTo>
                  <a:pt x="1257416" y="2095500"/>
                </a:lnTo>
                <a:lnTo>
                  <a:pt x="1809866" y="2076450"/>
                </a:lnTo>
                <a:lnTo>
                  <a:pt x="2324216" y="1809750"/>
                </a:lnTo>
                <a:lnTo>
                  <a:pt x="2457566" y="1447800"/>
                </a:lnTo>
                <a:lnTo>
                  <a:pt x="2476616" y="876300"/>
                </a:lnTo>
                <a:lnTo>
                  <a:pt x="2419466" y="514350"/>
                </a:lnTo>
                <a:lnTo>
                  <a:pt x="2209916" y="171450"/>
                </a:lnTo>
                <a:lnTo>
                  <a:pt x="1905116" y="38100"/>
                </a:lnTo>
                <a:lnTo>
                  <a:pt x="1600316" y="0"/>
                </a:lnTo>
                <a:close/>
              </a:path>
            </a:pathLst>
          </a:custGeom>
          <a:solidFill>
            <a:srgbClr val="DBF2FD">
              <a:alpha val="50196"/>
            </a:srgb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43673"/>
              </a:solidFill>
              <a:effectLst/>
              <a:uLnTx/>
              <a:uFillTx/>
              <a:latin typeface="Calibri"/>
              <a:ea typeface="+mn-ea"/>
              <a:cs typeface="+mn-cs"/>
            </a:endParaRPr>
          </a:p>
        </p:txBody>
      </p:sp>
      <p:grpSp>
        <p:nvGrpSpPr>
          <p:cNvPr id="26" name="Group 25">
            <a:extLst>
              <a:ext uri="{FF2B5EF4-FFF2-40B4-BE49-F238E27FC236}">
                <a16:creationId xmlns:a16="http://schemas.microsoft.com/office/drawing/2014/main" id="{97ACC19A-576F-2A34-B595-CC7B732769D8}"/>
              </a:ext>
            </a:extLst>
          </p:cNvPr>
          <p:cNvGrpSpPr/>
          <p:nvPr/>
        </p:nvGrpSpPr>
        <p:grpSpPr>
          <a:xfrm>
            <a:off x="-8227332" y="4688653"/>
            <a:ext cx="6697657" cy="3883185"/>
            <a:chOff x="-7905416" y="2230863"/>
            <a:chExt cx="6697657" cy="3883185"/>
          </a:xfrm>
        </p:grpSpPr>
        <p:pic>
          <p:nvPicPr>
            <p:cNvPr id="7" name="Picture 6" descr="A group of people sitting at a table&#10;&#10;Description automatically generated">
              <a:extLst>
                <a:ext uri="{FF2B5EF4-FFF2-40B4-BE49-F238E27FC236}">
                  <a16:creationId xmlns:a16="http://schemas.microsoft.com/office/drawing/2014/main" id="{A2F9E03A-EBD8-DAFA-3636-F3C26FD579D5}"/>
                </a:ext>
              </a:extLst>
            </p:cNvPr>
            <p:cNvPicPr>
              <a:picLocks noChangeAspect="1"/>
            </p:cNvPicPr>
            <p:nvPr/>
          </p:nvPicPr>
          <p:blipFill rotWithShape="1">
            <a:blip r:embed="rId5" cstate="print">
              <a:biLevel thresh="75000"/>
              <a:extLst>
                <a:ext uri="{28A0092B-C50C-407E-A947-70E740481C1C}">
                  <a14:useLocalDpi xmlns:a14="http://schemas.microsoft.com/office/drawing/2010/main" val="0"/>
                </a:ext>
              </a:extLst>
            </a:blip>
            <a:srcRect r="26750"/>
            <a:stretch/>
          </p:blipFill>
          <p:spPr>
            <a:xfrm>
              <a:off x="-6675120" y="2230863"/>
              <a:ext cx="4011624" cy="3080599"/>
            </a:xfrm>
            <a:prstGeom prst="rect">
              <a:avLst/>
            </a:prstGeom>
          </p:spPr>
        </p:pic>
        <p:cxnSp>
          <p:nvCxnSpPr>
            <p:cNvPr id="9" name="Straight Connector 8">
              <a:extLst>
                <a:ext uri="{FF2B5EF4-FFF2-40B4-BE49-F238E27FC236}">
                  <a16:creationId xmlns:a16="http://schemas.microsoft.com/office/drawing/2014/main" id="{8CFD9DFF-8A78-2B37-5C87-F1DC9F16FE18}"/>
                </a:ext>
              </a:extLst>
            </p:cNvPr>
            <p:cNvCxnSpPr>
              <a:cxnSpLocks/>
            </p:cNvCxnSpPr>
            <p:nvPr/>
          </p:nvCxnSpPr>
          <p:spPr>
            <a:xfrm flipH="1">
              <a:off x="-5593080" y="3307854"/>
              <a:ext cx="594360" cy="2483029"/>
            </a:xfrm>
            <a:prstGeom prst="line">
              <a:avLst/>
            </a:prstGeom>
            <a:ln w="2857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A7B050-8415-2FA4-86C8-FA00C22F9A68}"/>
                </a:ext>
              </a:extLst>
            </p:cNvPr>
            <p:cNvCxnSpPr>
              <a:cxnSpLocks/>
            </p:cNvCxnSpPr>
            <p:nvPr/>
          </p:nvCxnSpPr>
          <p:spPr>
            <a:xfrm>
              <a:off x="-4998720" y="3231654"/>
              <a:ext cx="1422728" cy="2431269"/>
            </a:xfrm>
            <a:prstGeom prst="line">
              <a:avLst/>
            </a:prstGeom>
            <a:ln w="28575">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82B053C-73B9-0C35-60D7-E3BE6C7070E7}"/>
                </a:ext>
              </a:extLst>
            </p:cNvPr>
            <p:cNvCxnSpPr>
              <a:cxnSpLocks/>
            </p:cNvCxnSpPr>
            <p:nvPr/>
          </p:nvCxnSpPr>
          <p:spPr>
            <a:xfrm>
              <a:off x="-4998720" y="3231654"/>
              <a:ext cx="2660984" cy="1376308"/>
            </a:xfrm>
            <a:prstGeom prst="line">
              <a:avLst/>
            </a:prstGeom>
            <a:ln w="28575">
              <a:solidFill>
                <a:srgbClr val="00000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9F46855-AEFF-D83B-9482-D353CA7C88B1}"/>
                </a:ext>
              </a:extLst>
            </p:cNvPr>
            <p:cNvSpPr txBox="1"/>
            <p:nvPr/>
          </p:nvSpPr>
          <p:spPr>
            <a:xfrm>
              <a:off x="-2777479" y="3307854"/>
              <a:ext cx="15697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Calibri"/>
                  <a:ea typeface="+mn-ea"/>
                  <a:cs typeface="+mn-cs"/>
                </a:rPr>
                <a:t>To discuss Question 1</a:t>
              </a: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401A5DF7-8B1D-9314-AA19-BB45111A1C90}"/>
                </a:ext>
              </a:extLst>
            </p:cNvPr>
            <p:cNvSpPr txBox="1"/>
            <p:nvPr/>
          </p:nvSpPr>
          <p:spPr>
            <a:xfrm>
              <a:off x="-5333518" y="5467717"/>
              <a:ext cx="15697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Calibri"/>
                  <a:ea typeface="+mn-ea"/>
                  <a:cs typeface="+mn-cs"/>
                </a:rPr>
                <a:t>To discuss Question 3</a:t>
              </a: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04A379CC-F0A4-DBE3-5398-688CA7ED981D}"/>
                </a:ext>
              </a:extLst>
            </p:cNvPr>
            <p:cNvSpPr txBox="1"/>
            <p:nvPr/>
          </p:nvSpPr>
          <p:spPr>
            <a:xfrm>
              <a:off x="-2998776" y="4993261"/>
              <a:ext cx="15697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Calibri"/>
                  <a:ea typeface="+mn-ea"/>
                  <a:cs typeface="+mn-cs"/>
                </a:rPr>
                <a:t>To discuss Question 2</a:t>
              </a: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22C1E8FF-6068-BF9F-A95F-75D5C088907D}"/>
                </a:ext>
              </a:extLst>
            </p:cNvPr>
            <p:cNvSpPr txBox="1"/>
            <p:nvPr/>
          </p:nvSpPr>
          <p:spPr>
            <a:xfrm>
              <a:off x="-7905416" y="4420093"/>
              <a:ext cx="15697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Calibri"/>
                  <a:ea typeface="+mn-ea"/>
                  <a:cs typeface="+mn-cs"/>
                </a:rPr>
                <a:t>To discuss Question 4</a:t>
              </a:r>
              <a:endParaRPr kumimoji="0" lang="en-GB" sz="18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4" name="Discussion instructions_Delilah_2">
            <a:hlinkClick r:id="" action="ppaction://media"/>
            <a:extLst>
              <a:ext uri="{FF2B5EF4-FFF2-40B4-BE49-F238E27FC236}">
                <a16:creationId xmlns:a16="http://schemas.microsoft.com/office/drawing/2014/main" id="{BE3BD94C-CE5B-4E73-9BA9-E1B534F4B7CC}"/>
              </a:ext>
            </a:extLst>
          </p:cNvPr>
          <p:cNvPicPr>
            <a:picLocks noChangeAspect="1"/>
          </p:cNvPicPr>
          <p:nvPr>
            <a:audioFile r:link="rId2"/>
            <p:extLst>
              <p:ext uri="{DAA4B4D4-6D71-4841-9C94-3DE7FCFB9230}">
                <p14:media xmlns:p14="http://schemas.microsoft.com/office/powerpoint/2010/main" r:embed="rId1"/>
              </p:ext>
            </p:extLst>
          </p:nvPr>
        </p:nvPicPr>
        <p:blipFill>
          <a:blip r:embed="rId6">
            <a:biLevel thresh="75000"/>
          </a:blip>
          <a:stretch>
            <a:fillRect/>
          </a:stretch>
        </p:blipFill>
        <p:spPr>
          <a:xfrm>
            <a:off x="-8096366" y="227754"/>
            <a:ext cx="487363" cy="487363"/>
          </a:xfrm>
          <a:prstGeom prst="rect">
            <a:avLst/>
          </a:prstGeom>
        </p:spPr>
      </p:pic>
    </p:spTree>
    <p:extLst>
      <p:ext uri="{BB962C8B-B14F-4D97-AF65-F5344CB8AC3E}">
        <p14:creationId xmlns:p14="http://schemas.microsoft.com/office/powerpoint/2010/main" val="427071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2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7A5A1AB-053C-3BAD-0EC8-34166F11616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9454B7E-18AF-C646-8751-33B0A50000B5}"/>
              </a:ext>
            </a:extLst>
          </p:cNvPr>
          <p:cNvSpPr>
            <a:spLocks noGrp="1"/>
          </p:cNvSpPr>
          <p:nvPr>
            <p:ph type="title"/>
          </p:nvPr>
        </p:nvSpPr>
        <p:spPr/>
        <p:txBody>
          <a:bodyPr/>
          <a:lstStyle/>
          <a:p>
            <a:r>
              <a:rPr lang="en-ZA" sz="3600" dirty="0"/>
              <a:t>Discussion: BCG vaccination, contact screening and management </a:t>
            </a:r>
          </a:p>
        </p:txBody>
      </p:sp>
      <p:sp>
        <p:nvSpPr>
          <p:cNvPr id="5" name="Text Placeholder 4">
            <a:extLst>
              <a:ext uri="{FF2B5EF4-FFF2-40B4-BE49-F238E27FC236}">
                <a16:creationId xmlns:a16="http://schemas.microsoft.com/office/drawing/2014/main" id="{0C421AA7-2B95-7CA9-7D71-0D6951AEDF90}"/>
              </a:ext>
            </a:extLst>
          </p:cNvPr>
          <p:cNvSpPr>
            <a:spLocks noGrp="1"/>
          </p:cNvSpPr>
          <p:nvPr>
            <p:ph type="body" sz="quarter" idx="25"/>
          </p:nvPr>
        </p:nvSpPr>
        <p:spPr>
          <a:solidFill>
            <a:schemeClr val="accent4"/>
          </a:solidFill>
        </p:spPr>
        <p:txBody>
          <a:bodyPr/>
          <a:lstStyle/>
          <a:p>
            <a:pPr eaLnBrk="1" fontAlgn="auto" hangingPunct="1">
              <a:spcBef>
                <a:spcPts val="0"/>
              </a:spcBef>
              <a:spcAft>
                <a:spcPts val="0"/>
              </a:spcAft>
              <a:defRPr/>
            </a:pPr>
            <a:r>
              <a:rPr lang="en-GB" sz="2400" dirty="0"/>
              <a:t>What is the newborn BCG coverage in your setting and the challenges hindering access to BCG vaccination?</a:t>
            </a:r>
          </a:p>
        </p:txBody>
      </p:sp>
      <p:sp>
        <p:nvSpPr>
          <p:cNvPr id="13" name="Text Placeholder 12">
            <a:extLst>
              <a:ext uri="{FF2B5EF4-FFF2-40B4-BE49-F238E27FC236}">
                <a16:creationId xmlns:a16="http://schemas.microsoft.com/office/drawing/2014/main" id="{D96FB51B-1302-6B3D-74A7-C24609C68555}"/>
              </a:ext>
            </a:extLst>
          </p:cNvPr>
          <p:cNvSpPr>
            <a:spLocks noGrp="1"/>
          </p:cNvSpPr>
          <p:nvPr>
            <p:ph type="body" sz="quarter" idx="26"/>
          </p:nvPr>
        </p:nvSpPr>
        <p:spPr/>
        <p:txBody>
          <a:bodyPr/>
          <a:lstStyle/>
          <a:p>
            <a:r>
              <a:rPr lang="en-ZA" dirty="0"/>
              <a:t>1</a:t>
            </a:r>
          </a:p>
        </p:txBody>
      </p:sp>
      <p:sp>
        <p:nvSpPr>
          <p:cNvPr id="7" name="Text Placeholder 6">
            <a:extLst>
              <a:ext uri="{FF2B5EF4-FFF2-40B4-BE49-F238E27FC236}">
                <a16:creationId xmlns:a16="http://schemas.microsoft.com/office/drawing/2014/main" id="{C48D9F62-EB43-8D24-689E-1B45263857DD}"/>
              </a:ext>
            </a:extLst>
          </p:cNvPr>
          <p:cNvSpPr>
            <a:spLocks noGrp="1"/>
          </p:cNvSpPr>
          <p:nvPr>
            <p:ph type="body" sz="quarter" idx="27"/>
          </p:nvPr>
        </p:nvSpPr>
        <p:spPr>
          <a:solidFill>
            <a:schemeClr val="accent4"/>
          </a:solidFill>
        </p:spPr>
        <p:txBody>
          <a:bodyPr/>
          <a:lstStyle/>
          <a:p>
            <a:pPr eaLnBrk="1" fontAlgn="auto" hangingPunct="1">
              <a:spcBef>
                <a:spcPts val="0"/>
              </a:spcBef>
              <a:spcAft>
                <a:spcPts val="0"/>
              </a:spcAft>
              <a:defRPr/>
            </a:pPr>
            <a:r>
              <a:rPr lang="en-GB" sz="2400" dirty="0"/>
              <a:t>Do you routinely implement TB contact investigation in your setting? </a:t>
            </a:r>
          </a:p>
          <a:p>
            <a:pPr eaLnBrk="1" fontAlgn="auto" hangingPunct="1">
              <a:spcBef>
                <a:spcPts val="0"/>
              </a:spcBef>
              <a:spcAft>
                <a:spcPts val="0"/>
              </a:spcAft>
              <a:defRPr/>
            </a:pPr>
            <a:r>
              <a:rPr lang="en-GB" sz="2400" dirty="0"/>
              <a:t>– </a:t>
            </a:r>
            <a:r>
              <a:rPr lang="en-GB" sz="2400" i="1" dirty="0"/>
              <a:t>describe current approach to screening and eligibility for TPT .</a:t>
            </a:r>
          </a:p>
        </p:txBody>
      </p:sp>
      <p:sp>
        <p:nvSpPr>
          <p:cNvPr id="14" name="Text Placeholder 13">
            <a:extLst>
              <a:ext uri="{FF2B5EF4-FFF2-40B4-BE49-F238E27FC236}">
                <a16:creationId xmlns:a16="http://schemas.microsoft.com/office/drawing/2014/main" id="{6967C61E-ACC6-3956-EB24-12095ADFFAFD}"/>
              </a:ext>
            </a:extLst>
          </p:cNvPr>
          <p:cNvSpPr>
            <a:spLocks noGrp="1"/>
          </p:cNvSpPr>
          <p:nvPr>
            <p:ph type="body" sz="quarter" idx="28"/>
          </p:nvPr>
        </p:nvSpPr>
        <p:spPr/>
        <p:txBody>
          <a:bodyPr/>
          <a:lstStyle/>
          <a:p>
            <a:r>
              <a:rPr lang="en-ZA" dirty="0"/>
              <a:t>2</a:t>
            </a:r>
          </a:p>
        </p:txBody>
      </p:sp>
      <p:sp>
        <p:nvSpPr>
          <p:cNvPr id="15" name="Text Placeholder 14">
            <a:extLst>
              <a:ext uri="{FF2B5EF4-FFF2-40B4-BE49-F238E27FC236}">
                <a16:creationId xmlns:a16="http://schemas.microsoft.com/office/drawing/2014/main" id="{FE2C8808-ABEC-7AB9-FBF1-5EF2F8915A71}"/>
              </a:ext>
            </a:extLst>
          </p:cNvPr>
          <p:cNvSpPr>
            <a:spLocks noGrp="1"/>
          </p:cNvSpPr>
          <p:nvPr>
            <p:ph type="body" sz="quarter" idx="30"/>
          </p:nvPr>
        </p:nvSpPr>
        <p:spPr/>
        <p:txBody>
          <a:bodyPr/>
          <a:lstStyle/>
          <a:p>
            <a:r>
              <a:rPr lang="en-ZA" dirty="0"/>
              <a:t>3</a:t>
            </a:r>
          </a:p>
        </p:txBody>
      </p:sp>
      <p:sp>
        <p:nvSpPr>
          <p:cNvPr id="2" name="Text Placeholder 4">
            <a:extLst>
              <a:ext uri="{FF2B5EF4-FFF2-40B4-BE49-F238E27FC236}">
                <a16:creationId xmlns:a16="http://schemas.microsoft.com/office/drawing/2014/main" id="{3B90D043-96E4-CB42-BCC3-62764738378E}"/>
              </a:ext>
            </a:extLst>
          </p:cNvPr>
          <p:cNvSpPr>
            <a:spLocks noGrp="1"/>
          </p:cNvSpPr>
          <p:nvPr>
            <p:ph type="body" sz="quarter" idx="29"/>
          </p:nvPr>
        </p:nvSpPr>
        <p:spPr>
          <a:xfrm>
            <a:off x="1841500" y="5130800"/>
            <a:ext cx="9424988" cy="936625"/>
          </a:xfrm>
          <a:noFill/>
        </p:spPr>
        <p:txBody>
          <a:bodyPr/>
          <a:lstStyle/>
          <a:p>
            <a:pPr algn="just">
              <a:defRPr/>
            </a:pPr>
            <a:r>
              <a:rPr lang="en-GB" sz="2400" dirty="0"/>
              <a:t>What infection prevention and control measures are implemented in your healthcare facilities to protect children and healthcare workers from TB? </a:t>
            </a:r>
          </a:p>
        </p:txBody>
      </p:sp>
    </p:spTree>
    <p:extLst>
      <p:ext uri="{BB962C8B-B14F-4D97-AF65-F5344CB8AC3E}">
        <p14:creationId xmlns:p14="http://schemas.microsoft.com/office/powerpoint/2010/main" val="76267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7A5A1AB-053C-3BAD-0EC8-34166F11616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D96FB51B-1302-6B3D-74A7-C24609C68555}"/>
              </a:ext>
            </a:extLst>
          </p:cNvPr>
          <p:cNvSpPr>
            <a:spLocks noGrp="1"/>
          </p:cNvSpPr>
          <p:nvPr>
            <p:ph type="body" sz="quarter" idx="26"/>
          </p:nvPr>
        </p:nvSpPr>
        <p:spPr/>
        <p:txBody>
          <a:bodyPr/>
          <a:lstStyle/>
          <a:p>
            <a:r>
              <a:rPr lang="en-ZA" dirty="0"/>
              <a:t>1</a:t>
            </a:r>
          </a:p>
        </p:txBody>
      </p:sp>
      <p:sp>
        <p:nvSpPr>
          <p:cNvPr id="14" name="Text Placeholder 13">
            <a:extLst>
              <a:ext uri="{FF2B5EF4-FFF2-40B4-BE49-F238E27FC236}">
                <a16:creationId xmlns:a16="http://schemas.microsoft.com/office/drawing/2014/main" id="{6967C61E-ACC6-3956-EB24-12095ADFFAFD}"/>
              </a:ext>
            </a:extLst>
          </p:cNvPr>
          <p:cNvSpPr>
            <a:spLocks noGrp="1"/>
          </p:cNvSpPr>
          <p:nvPr>
            <p:ph type="body" sz="quarter" idx="28"/>
          </p:nvPr>
        </p:nvSpPr>
        <p:spPr/>
        <p:txBody>
          <a:bodyPr/>
          <a:lstStyle/>
          <a:p>
            <a:r>
              <a:rPr lang="en-ZA" dirty="0"/>
              <a:t>2</a:t>
            </a:r>
          </a:p>
        </p:txBody>
      </p:sp>
      <p:sp>
        <p:nvSpPr>
          <p:cNvPr id="15" name="Text Placeholder 14">
            <a:extLst>
              <a:ext uri="{FF2B5EF4-FFF2-40B4-BE49-F238E27FC236}">
                <a16:creationId xmlns:a16="http://schemas.microsoft.com/office/drawing/2014/main" id="{FE2C8808-ABEC-7AB9-FBF1-5EF2F8915A71}"/>
              </a:ext>
            </a:extLst>
          </p:cNvPr>
          <p:cNvSpPr>
            <a:spLocks noGrp="1"/>
          </p:cNvSpPr>
          <p:nvPr>
            <p:ph type="body" sz="quarter" idx="30"/>
          </p:nvPr>
        </p:nvSpPr>
        <p:spPr/>
        <p:txBody>
          <a:bodyPr/>
          <a:lstStyle/>
          <a:p>
            <a:r>
              <a:rPr lang="en-ZA" dirty="0"/>
              <a:t>3</a:t>
            </a:r>
          </a:p>
        </p:txBody>
      </p:sp>
      <p:sp>
        <p:nvSpPr>
          <p:cNvPr id="4" name="Text Placeholder 4">
            <a:extLst>
              <a:ext uri="{FF2B5EF4-FFF2-40B4-BE49-F238E27FC236}">
                <a16:creationId xmlns:a16="http://schemas.microsoft.com/office/drawing/2014/main" id="{44923971-F689-6DA6-A946-42CB83900C84}"/>
              </a:ext>
            </a:extLst>
          </p:cNvPr>
          <p:cNvSpPr>
            <a:spLocks noGrp="1"/>
          </p:cNvSpPr>
          <p:nvPr>
            <p:ph type="body" sz="quarter" idx="25"/>
          </p:nvPr>
        </p:nvSpPr>
        <p:spPr>
          <a:xfrm>
            <a:off x="1841500" y="2455863"/>
            <a:ext cx="9424988" cy="936625"/>
          </a:xfrm>
          <a:solidFill>
            <a:schemeClr val="accent4"/>
          </a:solidFill>
        </p:spPr>
        <p:txBody>
          <a:bodyPr/>
          <a:lstStyle/>
          <a:p>
            <a:pPr eaLnBrk="1" fontAlgn="auto" hangingPunct="1">
              <a:spcBef>
                <a:spcPts val="0"/>
              </a:spcBef>
              <a:spcAft>
                <a:spcPts val="0"/>
              </a:spcAft>
              <a:defRPr/>
            </a:pPr>
            <a:r>
              <a:rPr lang="en-GB" sz="2400" dirty="0"/>
              <a:t>What is the newborn BCG coverage in your setting and the challenges hindering access to BCG vaccination?</a:t>
            </a:r>
          </a:p>
        </p:txBody>
      </p:sp>
      <p:sp>
        <p:nvSpPr>
          <p:cNvPr id="10" name="Text Placeholder 6">
            <a:extLst>
              <a:ext uri="{FF2B5EF4-FFF2-40B4-BE49-F238E27FC236}">
                <a16:creationId xmlns:a16="http://schemas.microsoft.com/office/drawing/2014/main" id="{2AEA0493-08EC-E9BD-D9F1-BD2DED514BEE}"/>
              </a:ext>
            </a:extLst>
          </p:cNvPr>
          <p:cNvSpPr>
            <a:spLocks noGrp="1"/>
          </p:cNvSpPr>
          <p:nvPr>
            <p:ph type="body" sz="quarter" idx="27"/>
          </p:nvPr>
        </p:nvSpPr>
        <p:spPr>
          <a:xfrm>
            <a:off x="1841500" y="3771900"/>
            <a:ext cx="9424988" cy="936625"/>
          </a:xfrm>
          <a:solidFill>
            <a:schemeClr val="accent4"/>
          </a:solidFill>
        </p:spPr>
        <p:txBody>
          <a:bodyPr/>
          <a:lstStyle/>
          <a:p>
            <a:pPr eaLnBrk="1" fontAlgn="auto" hangingPunct="1">
              <a:spcBef>
                <a:spcPts val="0"/>
              </a:spcBef>
              <a:spcAft>
                <a:spcPts val="0"/>
              </a:spcAft>
              <a:defRPr/>
            </a:pPr>
            <a:r>
              <a:rPr lang="en-GB" sz="2400" dirty="0"/>
              <a:t>Do you routinely implement TB contact investigation in your setting? </a:t>
            </a:r>
          </a:p>
          <a:p>
            <a:pPr eaLnBrk="1" fontAlgn="auto" hangingPunct="1">
              <a:spcBef>
                <a:spcPts val="0"/>
              </a:spcBef>
              <a:spcAft>
                <a:spcPts val="0"/>
              </a:spcAft>
              <a:defRPr/>
            </a:pPr>
            <a:r>
              <a:rPr lang="en-GB" sz="2400" i="1" dirty="0"/>
              <a:t>– describe current approach to screening and eligibility for TPT </a:t>
            </a:r>
          </a:p>
        </p:txBody>
      </p:sp>
      <p:sp>
        <p:nvSpPr>
          <p:cNvPr id="16" name="Text Placeholder 4">
            <a:extLst>
              <a:ext uri="{FF2B5EF4-FFF2-40B4-BE49-F238E27FC236}">
                <a16:creationId xmlns:a16="http://schemas.microsoft.com/office/drawing/2014/main" id="{702FD675-B2DE-00E3-B726-D4BE7B0F7D17}"/>
              </a:ext>
            </a:extLst>
          </p:cNvPr>
          <p:cNvSpPr>
            <a:spLocks noGrp="1"/>
          </p:cNvSpPr>
          <p:nvPr>
            <p:ph type="body" sz="quarter" idx="29"/>
          </p:nvPr>
        </p:nvSpPr>
        <p:spPr>
          <a:xfrm>
            <a:off x="1841500" y="5130800"/>
            <a:ext cx="9424988" cy="936625"/>
          </a:xfrm>
          <a:noFill/>
        </p:spPr>
        <p:txBody>
          <a:bodyPr/>
          <a:lstStyle/>
          <a:p>
            <a:pPr algn="just">
              <a:defRPr/>
            </a:pPr>
            <a:r>
              <a:rPr lang="en-GB" sz="2400" dirty="0"/>
              <a:t>What infection prevention and control measures are implemented in your healthcare facilities to protect children and healthcare workers from TB? </a:t>
            </a:r>
          </a:p>
        </p:txBody>
      </p:sp>
    </p:spTree>
    <p:extLst>
      <p:ext uri="{BB962C8B-B14F-4D97-AF65-F5344CB8AC3E}">
        <p14:creationId xmlns:p14="http://schemas.microsoft.com/office/powerpoint/2010/main" val="4227328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87C8-3E4A-392D-2721-CFF3BF379E49}"/>
              </a:ext>
            </a:extLst>
          </p:cNvPr>
          <p:cNvSpPr>
            <a:spLocks noGrp="1"/>
          </p:cNvSpPr>
          <p:nvPr>
            <p:ph type="title"/>
          </p:nvPr>
        </p:nvSpPr>
        <p:spPr/>
        <p:txBody>
          <a:bodyPr>
            <a:normAutofit fontScale="90000"/>
          </a:bodyPr>
          <a:lstStyle/>
          <a:p>
            <a:r>
              <a:rPr lang="en-ZA" dirty="0"/>
              <a:t>Introduction and strategies for TB prevention</a:t>
            </a:r>
            <a:endParaRPr lang="en-GB" dirty="0"/>
          </a:p>
        </p:txBody>
      </p:sp>
    </p:spTree>
    <p:extLst>
      <p:ext uri="{BB962C8B-B14F-4D97-AF65-F5344CB8AC3E}">
        <p14:creationId xmlns:p14="http://schemas.microsoft.com/office/powerpoint/2010/main" val="168522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p:nvPr>
        </p:nvSpPr>
        <p:spPr/>
        <p:txBody>
          <a:bodyPr/>
          <a:lstStyle/>
          <a:p>
            <a:r>
              <a:rPr lang="en-US" altLang="en-AU" dirty="0">
                <a:latin typeface="Helvetica 77 Bold Condensed" charset="0"/>
              </a:rPr>
              <a:t>Introduction </a:t>
            </a:r>
            <a:endParaRPr lang="en-AU" altLang="en-AU" dirty="0">
              <a:latin typeface="Helvetica 77 Bold Condensed" charset="0"/>
            </a:endParaRPr>
          </a:p>
        </p:txBody>
      </p:sp>
      <p:sp>
        <p:nvSpPr>
          <p:cNvPr id="14338" name="Content Placeholder 1"/>
          <p:cNvSpPr>
            <a:spLocks noGrp="1"/>
          </p:cNvSpPr>
          <p:nvPr>
            <p:ph type="body" sz="quarter" idx="10"/>
          </p:nvPr>
        </p:nvSpPr>
        <p:spPr>
          <a:xfrm>
            <a:off x="695325" y="1828562"/>
            <a:ext cx="10656888" cy="3016210"/>
          </a:xfrm>
        </p:spPr>
        <p:txBody>
          <a:bodyPr>
            <a:spAutoFit/>
          </a:bodyPr>
          <a:lstStyle/>
          <a:p>
            <a:pPr algn="just">
              <a:spcAft>
                <a:spcPts val="1800"/>
              </a:spcAft>
            </a:pPr>
            <a:r>
              <a:rPr lang="en-US" altLang="en-AU" sz="2800" dirty="0"/>
              <a:t>Recommended approaches for TB prevention include:</a:t>
            </a:r>
            <a:endParaRPr lang="en-US" altLang="en-AU" dirty="0"/>
          </a:p>
          <a:p>
            <a:pPr lvl="1" algn="just">
              <a:lnSpc>
                <a:spcPct val="90000"/>
              </a:lnSpc>
              <a:spcAft>
                <a:spcPts val="1800"/>
              </a:spcAft>
            </a:pPr>
            <a:r>
              <a:rPr lang="en-US" altLang="en-AU" sz="2600" dirty="0"/>
              <a:t>BCG vaccination. </a:t>
            </a:r>
          </a:p>
          <a:p>
            <a:pPr lvl="1">
              <a:lnSpc>
                <a:spcPct val="90000"/>
              </a:lnSpc>
              <a:spcAft>
                <a:spcPts val="1800"/>
              </a:spcAft>
            </a:pPr>
            <a:r>
              <a:rPr lang="en-US" altLang="en-AU" sz="2600" dirty="0"/>
              <a:t>Provision of TB Preventive Treatment (TPT) – also known as treatment of TB infection – for eligible contacts and PLHIV.</a:t>
            </a:r>
          </a:p>
          <a:p>
            <a:pPr lvl="1">
              <a:lnSpc>
                <a:spcPct val="90000"/>
              </a:lnSpc>
              <a:spcAft>
                <a:spcPts val="1800"/>
              </a:spcAft>
            </a:pPr>
            <a:r>
              <a:rPr lang="en-US" altLang="en-AU" sz="2600" dirty="0"/>
              <a:t>TB infection prevention and control in healthcare settings and in communities where people with TB live. </a:t>
            </a:r>
          </a:p>
        </p:txBody>
      </p:sp>
    </p:spTree>
    <p:extLst>
      <p:ext uri="{BB962C8B-B14F-4D97-AF65-F5344CB8AC3E}">
        <p14:creationId xmlns:p14="http://schemas.microsoft.com/office/powerpoint/2010/main" val="3855921911"/>
      </p:ext>
    </p:extLst>
  </p:cSld>
  <p:clrMapOvr>
    <a:masterClrMapping/>
  </p:clrMapOvr>
</p:sld>
</file>

<file path=ppt/theme/theme1.xml><?xml version="1.0" encoding="utf-8"?>
<a:theme xmlns:a="http://schemas.openxmlformats.org/drawingml/2006/main" name="1_Custom Design">
  <a:themeElements>
    <a:clrScheme name="Union">
      <a:dk1>
        <a:srgbClr val="043673"/>
      </a:dk1>
      <a:lt1>
        <a:srgbClr val="043673"/>
      </a:lt1>
      <a:dk2>
        <a:srgbClr val="FFFFFF"/>
      </a:dk2>
      <a:lt2>
        <a:srgbClr val="FFFFFF"/>
      </a:lt2>
      <a:accent1>
        <a:srgbClr val="043673"/>
      </a:accent1>
      <a:accent2>
        <a:srgbClr val="FCB814"/>
      </a:accent2>
      <a:accent3>
        <a:srgbClr val="7F7F7F"/>
      </a:accent3>
      <a:accent4>
        <a:srgbClr val="DBF2FD"/>
      </a:accent4>
      <a:accent5>
        <a:srgbClr val="0060A0"/>
      </a:accent5>
      <a:accent6>
        <a:srgbClr val="FCB81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The Union colours">
      <a:dk1>
        <a:srgbClr val="043673"/>
      </a:dk1>
      <a:lt1>
        <a:srgbClr val="043673"/>
      </a:lt1>
      <a:dk2>
        <a:srgbClr val="FFFFFF"/>
      </a:dk2>
      <a:lt2>
        <a:srgbClr val="FFFFFF"/>
      </a:lt2>
      <a:accent1>
        <a:srgbClr val="043673"/>
      </a:accent1>
      <a:accent2>
        <a:srgbClr val="FCB814"/>
      </a:accent2>
      <a:accent3>
        <a:srgbClr val="7F7F7F"/>
      </a:accent3>
      <a:accent4>
        <a:srgbClr val="DBF2FD"/>
      </a:accent4>
      <a:accent5>
        <a:srgbClr val="007CD0"/>
      </a:accent5>
      <a:accent6>
        <a:srgbClr val="FCB814"/>
      </a:accent6>
      <a:hlink>
        <a:srgbClr val="0563C1"/>
      </a:hlink>
      <a:folHlink>
        <a:srgbClr val="954F72"/>
      </a:folHlink>
    </a:clrScheme>
    <a:fontScheme name="The Union">
      <a:majorFont>
        <a:latin typeface="Helvetic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AF116E93BF1947966AD9E6ABA51B3F" ma:contentTypeVersion="18" ma:contentTypeDescription="Create a new document." ma:contentTypeScope="" ma:versionID="86ec860761fe7dec0d42538a06a839ce">
  <xsd:schema xmlns:xsd="http://www.w3.org/2001/XMLSchema" xmlns:xs="http://www.w3.org/2001/XMLSchema" xmlns:p="http://schemas.microsoft.com/office/2006/metadata/properties" xmlns:ns1="http://schemas.microsoft.com/sharepoint/v3" xmlns:ns2="41c876ea-2a4d-40fd-a443-bcc703a231b4" xmlns:ns3="b472d68b-678b-4612-adf0-bf4f6fee3fba" targetNamespace="http://schemas.microsoft.com/office/2006/metadata/properties" ma:root="true" ma:fieldsID="dff08b6ef78dc43f221b4c5605e597ce" ns1:_="" ns2:_="" ns3:_="">
    <xsd:import namespace="http://schemas.microsoft.com/sharepoint/v3"/>
    <xsd:import namespace="41c876ea-2a4d-40fd-a443-bcc703a231b4"/>
    <xsd:import namespace="b472d68b-678b-4612-adf0-bf4f6fee3fb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c876ea-2a4d-40fd-a443-bcc703a231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573d24f-8a70-488d-a97d-41419af637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472d68b-678b-4612-adf0-bf4f6fee3fb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974e79c-8645-4101-a62d-bcd88f2da6df}" ma:internalName="TaxCatchAll" ma:showField="CatchAllData" ma:web="b472d68b-678b-4612-adf0-bf4f6fee3f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1c876ea-2a4d-40fd-a443-bcc703a231b4">
      <Terms xmlns="http://schemas.microsoft.com/office/infopath/2007/PartnerControls"/>
    </lcf76f155ced4ddcb4097134ff3c332f>
    <TaxCatchAll xmlns="b472d68b-678b-4612-adf0-bf4f6fee3fba" xsi:nil="true"/>
  </documentManagement>
</p:properties>
</file>

<file path=customXml/itemProps1.xml><?xml version="1.0" encoding="utf-8"?>
<ds:datastoreItem xmlns:ds="http://schemas.openxmlformats.org/officeDocument/2006/customXml" ds:itemID="{8B0E3425-3376-40E9-BF3D-2FF63482B75E}">
  <ds:schemaRefs>
    <ds:schemaRef ds:uri="http://schemas.microsoft.com/sharepoint/v3/contenttype/forms"/>
  </ds:schemaRefs>
</ds:datastoreItem>
</file>

<file path=customXml/itemProps2.xml><?xml version="1.0" encoding="utf-8"?>
<ds:datastoreItem xmlns:ds="http://schemas.openxmlformats.org/officeDocument/2006/customXml" ds:itemID="{C4D4D0AC-FF46-4435-8FE2-81D447C23E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c876ea-2a4d-40fd-a443-bcc703a231b4"/>
    <ds:schemaRef ds:uri="b472d68b-678b-4612-adf0-bf4f6fee3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1AECF5-EA65-4746-9CCC-DFC6200F6C66}">
  <ds:schemaRefs>
    <ds:schemaRef ds:uri="http://schemas.microsoft.com/office/2006/documentManagement/types"/>
    <ds:schemaRef ds:uri="http://purl.org/dc/terms/"/>
    <ds:schemaRef ds:uri="41c876ea-2a4d-40fd-a443-bcc703a231b4"/>
    <ds:schemaRef ds:uri="b472d68b-678b-4612-adf0-bf4f6fee3fba"/>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56653</TotalTime>
  <Words>4571</Words>
  <Application>Microsoft Office PowerPoint</Application>
  <PresentationFormat>Widescreen</PresentationFormat>
  <Paragraphs>378</Paragraphs>
  <Slides>33</Slides>
  <Notes>32</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MS PGothic</vt:lpstr>
      <vt:lpstr>Abadi</vt:lpstr>
      <vt:lpstr>Aptos</vt:lpstr>
      <vt:lpstr>Arial</vt:lpstr>
      <vt:lpstr>Calibri</vt:lpstr>
      <vt:lpstr>Helvetica</vt:lpstr>
      <vt:lpstr>Helvetica 57 Condensed</vt:lpstr>
      <vt:lpstr>Helvetica 77 Bold Condensed</vt:lpstr>
      <vt:lpstr>Wingdings</vt:lpstr>
      <vt:lpstr>1_Custom Design</vt:lpstr>
      <vt:lpstr>2_Custom Design</vt:lpstr>
      <vt:lpstr>Module 4: Prevention</vt:lpstr>
      <vt:lpstr>Learning Objectives </vt:lpstr>
      <vt:lpstr>Outline</vt:lpstr>
      <vt:lpstr>Outline</vt:lpstr>
      <vt:lpstr>Discussion –  setting specific practices</vt:lpstr>
      <vt:lpstr>Discussion: BCG vaccination, contact screening and management </vt:lpstr>
      <vt:lpstr>PowerPoint Presentation</vt:lpstr>
      <vt:lpstr>Introduction and strategies for TB prevention</vt:lpstr>
      <vt:lpstr>Introduction </vt:lpstr>
      <vt:lpstr>BCG vaccination</vt:lpstr>
      <vt:lpstr>Bacille Calmette-Guérin (BCG) vaccination </vt:lpstr>
      <vt:lpstr>Contact screening and management</vt:lpstr>
      <vt:lpstr>TB contact screening and management </vt:lpstr>
      <vt:lpstr>Guidance for screening and management of contacts</vt:lpstr>
      <vt:lpstr>Discussion on setting-specific practices</vt:lpstr>
      <vt:lpstr>Discussion: TB Preventive Treatment</vt:lpstr>
      <vt:lpstr>PowerPoint Presentation</vt:lpstr>
      <vt:lpstr>Considerations for contact investigation </vt:lpstr>
      <vt:lpstr>Consider risk of disease after infection </vt:lpstr>
      <vt:lpstr>Regimens for TB prevention</vt:lpstr>
      <vt:lpstr>TPT options for child contacts </vt:lpstr>
      <vt:lpstr>Considerations for monitoring children and adolescents on TPT</vt:lpstr>
      <vt:lpstr>TB infection prevention and control in healthcare settings</vt:lpstr>
      <vt:lpstr>TB infection prevention and control </vt:lpstr>
      <vt:lpstr>Conclusion  Summary of key points </vt:lpstr>
      <vt:lpstr>Conclusion - summary of key points</vt:lpstr>
      <vt:lpstr>References </vt:lpstr>
      <vt:lpstr>Challenge your knowledge</vt:lpstr>
      <vt:lpstr>Quiz question 1 </vt:lpstr>
      <vt:lpstr>Quiz question 1 - answer </vt:lpstr>
      <vt:lpstr>Quiz question 2</vt:lpstr>
      <vt:lpstr>Quiz question 2 - answer</vt:lpstr>
      <vt:lpstr>PowerPoint Presentation</vt:lpstr>
    </vt:vector>
  </TitlesOfParts>
  <Company>The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Threats to Lung Health</dc:title>
  <dc:creator>Roxanne Van Gelder</dc:creator>
  <cp:lastModifiedBy>Sandy Picken</cp:lastModifiedBy>
  <cp:revision>1938</cp:revision>
  <cp:lastPrinted>2024-09-13T10:08:58Z</cp:lastPrinted>
  <dcterms:created xsi:type="dcterms:W3CDTF">2014-10-08T05:26:21Z</dcterms:created>
  <dcterms:modified xsi:type="dcterms:W3CDTF">2024-09-16T13:57:10Z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0x010100C3AF116E93BF1947966AD9E6ABA51B3F</vt:lpwstr>
  </property>
  <property fmtid="{D5CDD505-2E9C-101B-9397-08002B2CF9AE}" pid="3" name="MediaServiceImageTags">
    <vt:lpwstr/>
  </property>
  <property fmtid="{D5CDD505-2E9C-101B-9397-08002B2CF9AE}" pid="4" name="MSIP_Label_7b94a7b8-f06c-4dfe-bdcc-9b548fd58c31_Enabled">
    <vt:lpwstr>true</vt:lpwstr>
  </property>
  <property fmtid="{D5CDD505-2E9C-101B-9397-08002B2CF9AE}" pid="5" name="MSIP_Label_7b94a7b8-f06c-4dfe-bdcc-9b548fd58c31_SetDate">
    <vt:lpwstr>2024-04-29T19:59:39Z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afeb03be-528a-47b1-9609-30a616107e7f</vt:lpwstr>
  </property>
  <property fmtid="{D5CDD505-2E9C-101B-9397-08002B2CF9AE}" pid="10" name="MSIP_Label_7b94a7b8-f06c-4dfe-bdcc-9b548fd58c31_ContentBits">
    <vt:lpwstr>0</vt:lpwstr>
  </property>
</Properties>
</file>